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152" r:id="rId1"/>
  </p:sldMasterIdLst>
  <p:notesMasterIdLst>
    <p:notesMasterId r:id="rId19"/>
  </p:notesMasterIdLst>
  <p:sldIdLst>
    <p:sldId id="14703" r:id="rId2"/>
    <p:sldId id="17068" r:id="rId3"/>
    <p:sldId id="17069" r:id="rId4"/>
    <p:sldId id="17070" r:id="rId5"/>
    <p:sldId id="17071" r:id="rId6"/>
    <p:sldId id="17073" r:id="rId7"/>
    <p:sldId id="17074" r:id="rId8"/>
    <p:sldId id="17075" r:id="rId9"/>
    <p:sldId id="17076" r:id="rId10"/>
    <p:sldId id="17077" r:id="rId11"/>
    <p:sldId id="17080" r:id="rId12"/>
    <p:sldId id="17081" r:id="rId13"/>
    <p:sldId id="17083" r:id="rId14"/>
    <p:sldId id="17084" r:id="rId15"/>
    <p:sldId id="17085" r:id="rId16"/>
    <p:sldId id="17086" r:id="rId17"/>
    <p:sldId id="17087" r:id="rId18"/>
  </p:sldIdLst>
  <p:sldSz cx="12192000" cy="6858000"/>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이윤재목사" initials="이" lastIdx="2" clrIdx="0">
    <p:extLst>
      <p:ext uri="{19B8F6BF-5375-455C-9EA6-DF929625EA0E}">
        <p15:presenceInfo xmlns:p15="http://schemas.microsoft.com/office/powerpoint/2012/main" userId="이윤재목사"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903230"/>
    <a:srgbClr val="FF9900"/>
    <a:srgbClr val="336600"/>
    <a:srgbClr val="3333FF"/>
    <a:srgbClr val="CC00FF"/>
    <a:srgbClr val="FAD925"/>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보통 스타일 1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보통 스타일 3 - 강조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2DE63D5-997A-4646-A377-4702673A728D}" styleName="밝은 스타일 2 - 강조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밝은 스타일 2 - 강조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밝은 스타일 2 - 강조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테마 스타일 1 - 강조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테마 스타일 1 - 강조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테마 스타일 1 - 강조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테마 스타일 1 - 강조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5276" autoAdjust="0"/>
  </p:normalViewPr>
  <p:slideViewPr>
    <p:cSldViewPr>
      <p:cViewPr varScale="1">
        <p:scale>
          <a:sx n="92" d="100"/>
          <a:sy n="92" d="100"/>
        </p:scale>
        <p:origin x="53" y="283"/>
      </p:cViewPr>
      <p:guideLst>
        <p:guide orient="horz" pos="2160"/>
        <p:guide pos="3840"/>
      </p:guideLst>
    </p:cSldViewPr>
  </p:slideViewPr>
  <p:outlineViewPr>
    <p:cViewPr>
      <p:scale>
        <a:sx n="33" d="100"/>
        <a:sy n="33" d="100"/>
      </p:scale>
      <p:origin x="0" y="1539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0" d="100"/>
          <a:sy n="80" d="100"/>
        </p:scale>
        <p:origin x="-1974" y="-78"/>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4-15T13:33:42.570" idx="1">
    <p:pos x="4333" y="682"/>
    <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04-15T14:10:10.317" idx="2">
    <p:pos x="4132" y="1702"/>
    <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9442" name="Rectangle 2"/>
          <p:cNvSpPr>
            <a:spLocks noGrp="1" noChangeArrowheads="1"/>
          </p:cNvSpPr>
          <p:nvPr>
            <p:ph type="hdr" sz="quarter"/>
          </p:nvPr>
        </p:nvSpPr>
        <p:spPr bwMode="auto">
          <a:xfrm>
            <a:off x="0" y="0"/>
            <a:ext cx="2985559" cy="500936"/>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lvl1pPr>
              <a:defRPr sz="1200" b="0"/>
            </a:lvl1pPr>
          </a:lstStyle>
          <a:p>
            <a:pPr>
              <a:defRPr/>
            </a:pPr>
            <a:endParaRPr lang="en-US" altLang="ko-KR"/>
          </a:p>
        </p:txBody>
      </p:sp>
      <p:sp>
        <p:nvSpPr>
          <p:cNvPr id="4029443" name="Rectangle 3"/>
          <p:cNvSpPr>
            <a:spLocks noGrp="1" noChangeArrowheads="1"/>
          </p:cNvSpPr>
          <p:nvPr>
            <p:ph type="dt" idx="1"/>
          </p:nvPr>
        </p:nvSpPr>
        <p:spPr bwMode="auto">
          <a:xfrm>
            <a:off x="3902597" y="0"/>
            <a:ext cx="2985559" cy="500936"/>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lvl1pPr algn="r">
              <a:defRPr sz="1200" b="0"/>
            </a:lvl1pPr>
          </a:lstStyle>
          <a:p>
            <a:pPr>
              <a:defRPr/>
            </a:pPr>
            <a:endParaRPr lang="en-US" altLang="ko-KR"/>
          </a:p>
        </p:txBody>
      </p:sp>
      <p:sp>
        <p:nvSpPr>
          <p:cNvPr id="4029445" name="Rectangle 5"/>
          <p:cNvSpPr>
            <a:spLocks noGrp="1" noChangeArrowheads="1"/>
          </p:cNvSpPr>
          <p:nvPr>
            <p:ph type="body" sz="quarter" idx="3"/>
          </p:nvPr>
        </p:nvSpPr>
        <p:spPr bwMode="auto">
          <a:xfrm>
            <a:off x="688976" y="4758890"/>
            <a:ext cx="5511800" cy="4508421"/>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4029446" name="Rectangle 6"/>
          <p:cNvSpPr>
            <a:spLocks noGrp="1" noChangeArrowheads="1"/>
          </p:cNvSpPr>
          <p:nvPr>
            <p:ph type="ftr" sz="quarter" idx="4"/>
          </p:nvPr>
        </p:nvSpPr>
        <p:spPr bwMode="auto">
          <a:xfrm>
            <a:off x="0" y="9516039"/>
            <a:ext cx="2985559" cy="500936"/>
          </a:xfrm>
          <a:prstGeom prst="rect">
            <a:avLst/>
          </a:prstGeom>
          <a:noFill/>
          <a:ln w="9525">
            <a:noFill/>
            <a:miter lim="800000"/>
            <a:headEnd/>
            <a:tailEnd/>
          </a:ln>
          <a:effectLst/>
        </p:spPr>
        <p:txBody>
          <a:bodyPr vert="horz" wrap="square" lIns="93122" tIns="46561" rIns="93122" bIns="46561" numCol="1" anchor="b" anchorCtr="0" compatLnSpc="1">
            <a:prstTxWarp prst="textNoShape">
              <a:avLst/>
            </a:prstTxWarp>
          </a:bodyPr>
          <a:lstStyle>
            <a:lvl1pPr>
              <a:defRPr sz="1200" b="0"/>
            </a:lvl1pPr>
          </a:lstStyle>
          <a:p>
            <a:pPr>
              <a:defRPr/>
            </a:pPr>
            <a:endParaRPr lang="en-US" altLang="ko-KR"/>
          </a:p>
        </p:txBody>
      </p:sp>
      <p:sp>
        <p:nvSpPr>
          <p:cNvPr id="4029447" name="Rectangle 7"/>
          <p:cNvSpPr>
            <a:spLocks noGrp="1" noChangeArrowheads="1"/>
          </p:cNvSpPr>
          <p:nvPr>
            <p:ph type="sldNum" sz="quarter" idx="5"/>
          </p:nvPr>
        </p:nvSpPr>
        <p:spPr bwMode="auto">
          <a:xfrm>
            <a:off x="3902597" y="9516039"/>
            <a:ext cx="2985559" cy="500936"/>
          </a:xfrm>
          <a:prstGeom prst="rect">
            <a:avLst/>
          </a:prstGeom>
          <a:noFill/>
          <a:ln w="9525">
            <a:noFill/>
            <a:miter lim="800000"/>
            <a:headEnd/>
            <a:tailEnd/>
          </a:ln>
          <a:effectLst/>
        </p:spPr>
        <p:txBody>
          <a:bodyPr vert="horz" wrap="square" lIns="93122" tIns="46561" rIns="93122" bIns="46561" numCol="1" anchor="b" anchorCtr="0" compatLnSpc="1">
            <a:prstTxWarp prst="textNoShape">
              <a:avLst/>
            </a:prstTxWarp>
          </a:bodyPr>
          <a:lstStyle>
            <a:lvl1pPr algn="r">
              <a:defRPr sz="1200" b="0"/>
            </a:lvl1pPr>
          </a:lstStyle>
          <a:p>
            <a:pPr>
              <a:defRPr/>
            </a:pPr>
            <a:fld id="{6F2C9B25-F653-4D0C-8A3F-9D9BC399A53E}" type="slidenum">
              <a:rPr lang="en-US" altLang="ko-KR"/>
              <a:pPr>
                <a:defRPr/>
              </a:pPr>
              <a:t>‹#›</a:t>
            </a:fld>
            <a:endParaRPr lang="en-US" altLang="ko-KR"/>
          </a:p>
        </p:txBody>
      </p:sp>
    </p:spTree>
    <p:extLst>
      <p:ext uri="{BB962C8B-B14F-4D97-AF65-F5344CB8AC3E}">
        <p14:creationId xmlns:p14="http://schemas.microsoft.com/office/powerpoint/2010/main" val="1279952524"/>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ko-KR" altLang="en-US"/>
              <a:t>마스터 제목 스타일 편집</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38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캡션 있는 파노라마 그림">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o-KR" altLang="en-US"/>
              <a:t>그림을 추가하려면 아이콘을 클릭하십시오</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a:t>마스터 텍스트 스타일을 편집하려면 클릭</a:t>
            </a:r>
          </a:p>
        </p:txBody>
      </p:sp>
      <p:sp>
        <p:nvSpPr>
          <p:cNvPr id="3" name="Date Placeholder 2"/>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2799869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제목 및 캡션">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ko-KR" altLang="en-US"/>
              <a:t>마스터 제목 스타일 편집</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3096749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캡션 있는 인용문">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ko-KR" altLang="en-US"/>
              <a:t>마스터 제목 스타일 편집</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a:t>마스터 텍스트 스타일을 편집하려면 클릭</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12059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명함">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ko-KR" altLang="en-US"/>
              <a:t>마스터 제목 스타일 편집</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1120610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인용문 있는 명함">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ko-KR" altLang="en-US"/>
              <a:t>마스터 제목 스타일 편집</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ko-KR" altLang="en-US"/>
              <a:t>마스터 텍스트 스타일을 편집하려면 클릭</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15096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참 또는 거짓">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ko-KR" altLang="en-US"/>
              <a:t>마스터 제목 스타일 편집</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ko-KR" altLang="en-US"/>
              <a:t>마스터 텍스트 스타일을 편집하려면 클릭</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742003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ncho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322228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368591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nchor="ct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8100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ko-KR" altLang="en-US"/>
              <a:t>마스터 제목 스타일 편집</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111794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265408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a:t>마스터 제목 스타일 편집</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277844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102376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13634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ko-KR" altLang="en-US"/>
              <a:t>마스터 제목 스타일 편집</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49030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ko-KR" altLang="en-US"/>
              <a:t>마스터 제목 스타일 편집</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18C830DF-61CF-4BC4-BFBF-04C878F570E7}" type="datetimeFigureOut">
              <a:rPr lang="en-US" altLang="ko-KR" smtClean="0"/>
              <a:pPr/>
              <a:t>4/19/2025</a:t>
            </a:fld>
            <a:endParaRPr lang="en-US" altLang="ko-K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58168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8C830DF-61CF-4BC4-BFBF-04C878F570E7}" type="datetimeFigureOut">
              <a:rPr lang="en-US" altLang="ko-KR" smtClean="0"/>
              <a:pPr/>
              <a:t>4/19/2025</a:t>
            </a:fld>
            <a:endParaRPr lang="en-US" altLang="ko-K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C26EE14-D894-4307-8D5C-5F7106E7C11D}" type="slidenum">
              <a:rPr lang="en-US" altLang="ko-KR" smtClean="0"/>
              <a:pPr/>
              <a:t>‹#›</a:t>
            </a:fld>
            <a:endParaRPr lang="en-US" altLang="ko-KR"/>
          </a:p>
        </p:txBody>
      </p:sp>
    </p:spTree>
    <p:extLst>
      <p:ext uri="{BB962C8B-B14F-4D97-AF65-F5344CB8AC3E}">
        <p14:creationId xmlns:p14="http://schemas.microsoft.com/office/powerpoint/2010/main" val="135571818"/>
      </p:ext>
    </p:extLst>
  </p:cSld>
  <p:clrMap bg1="dk1" tx1="lt1" bg2="dk2" tx2="lt2" accent1="accent1" accent2="accent2" accent3="accent3" accent4="accent4" accent5="accent5" accent6="accent6" hlink="hlink" folHlink="folHlink"/>
  <p:sldLayoutIdLst>
    <p:sldLayoutId id="2147488153" r:id="rId1"/>
    <p:sldLayoutId id="2147488154" r:id="rId2"/>
    <p:sldLayoutId id="2147488155" r:id="rId3"/>
    <p:sldLayoutId id="2147488156" r:id="rId4"/>
    <p:sldLayoutId id="2147488157" r:id="rId5"/>
    <p:sldLayoutId id="2147488158" r:id="rId6"/>
    <p:sldLayoutId id="2147488159" r:id="rId7"/>
    <p:sldLayoutId id="2147488160" r:id="rId8"/>
    <p:sldLayoutId id="2147488161" r:id="rId9"/>
    <p:sldLayoutId id="2147488162" r:id="rId10"/>
    <p:sldLayoutId id="2147488163" r:id="rId11"/>
    <p:sldLayoutId id="2147488164" r:id="rId12"/>
    <p:sldLayoutId id="2147488165" r:id="rId13"/>
    <p:sldLayoutId id="2147488166" r:id="rId14"/>
    <p:sldLayoutId id="2147488167" r:id="rId15"/>
    <p:sldLayoutId id="2147488168" r:id="rId16"/>
    <p:sldLayoutId id="214748816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부제 3"/>
          <p:cNvSpPr txBox="1">
            <a:spLocks/>
          </p:cNvSpPr>
          <p:nvPr/>
        </p:nvSpPr>
        <p:spPr bwMode="auto">
          <a:xfrm>
            <a:off x="1559496" y="1556792"/>
            <a:ext cx="878649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latinLnBrk="0">
              <a:buNone/>
              <a:defRPr/>
            </a:pPr>
            <a:r>
              <a:rPr lang="en-US" altLang="ko-KR" sz="7200" b="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Land</a:t>
            </a:r>
            <a:r>
              <a:rPr lang="en-US" altLang="ko-KR" sz="6000" b="1" dirty="0">
                <a:solidFill>
                  <a:schemeClr val="bg1"/>
                </a:solidFill>
                <a:effectLst>
                  <a:outerShdw blurRad="38100" dist="38100" dir="2700000" algn="tl">
                    <a:srgbClr val="000000">
                      <a:alpha val="43137"/>
                    </a:srgbClr>
                  </a:outerShdw>
                </a:effectLst>
                <a:latin typeface="+mn-ea"/>
                <a:ea typeface="+mn-ea"/>
              </a:rPr>
              <a:t> </a:t>
            </a:r>
            <a:r>
              <a:rPr kumimoji="0" lang="en-US" altLang="ko-KR" sz="6000" b="1" dirty="0">
                <a:solidFill>
                  <a:schemeClr val="bg1"/>
                </a:solidFill>
                <a:effectLst>
                  <a:outerShdw blurRad="38100" dist="38100" dir="2700000" algn="tl">
                    <a:srgbClr val="000000">
                      <a:alpha val="43137"/>
                    </a:srgbClr>
                  </a:outerShdw>
                </a:effectLst>
                <a:latin typeface="+mn-ea"/>
                <a:ea typeface="+mn-ea"/>
              </a:rPr>
              <a:t> </a:t>
            </a:r>
            <a:endParaRPr kumimoji="0" lang="ko-KR" altLang="en-US" sz="6000" b="1" dirty="0">
              <a:solidFill>
                <a:schemeClr val="bg1"/>
              </a:solidFill>
              <a:effectLst>
                <a:outerShdw blurRad="38100" dist="38100" dir="2700000" algn="tl">
                  <a:srgbClr val="000000">
                    <a:alpha val="43137"/>
                  </a:srgbClr>
                </a:outerShdw>
              </a:effectLst>
              <a:latin typeface="+mn-ea"/>
              <a:ea typeface="+mn-ea"/>
            </a:endParaRPr>
          </a:p>
        </p:txBody>
      </p:sp>
      <p:sp>
        <p:nvSpPr>
          <p:cNvPr id="6" name="부제 3">
            <a:extLst>
              <a:ext uri="{FF2B5EF4-FFF2-40B4-BE49-F238E27FC236}">
                <a16:creationId xmlns:a16="http://schemas.microsoft.com/office/drawing/2014/main" id="{13E2923C-A0A9-45C9-84BD-CE30EA8645E5}"/>
              </a:ext>
            </a:extLst>
          </p:cNvPr>
          <p:cNvSpPr txBox="1">
            <a:spLocks/>
          </p:cNvSpPr>
          <p:nvPr/>
        </p:nvSpPr>
        <p:spPr bwMode="auto">
          <a:xfrm>
            <a:off x="3431704" y="3068960"/>
            <a:ext cx="5114089"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latinLnBrk="0">
              <a:buNone/>
              <a:defRPr/>
            </a:pPr>
            <a:r>
              <a:rPr lang="en-US" altLang="ko-KR" sz="4800" dirty="0" err="1">
                <a:effectLst>
                  <a:outerShdw blurRad="38100" dist="38100" dir="2700000" algn="tl">
                    <a:srgbClr val="000000">
                      <a:alpha val="43137"/>
                    </a:srgbClr>
                  </a:outerShdw>
                </a:effectLst>
                <a:latin typeface="+mn-ea"/>
                <a:ea typeface="+mn-ea"/>
              </a:rPr>
              <a:t>Jeshua</a:t>
            </a:r>
            <a:r>
              <a:rPr lang="en-US" altLang="ko-KR" sz="4800" dirty="0">
                <a:effectLst>
                  <a:outerShdw blurRad="38100" dist="38100" dir="2700000" algn="tl">
                    <a:srgbClr val="000000">
                      <a:alpha val="43137"/>
                    </a:srgbClr>
                  </a:outerShdw>
                </a:effectLst>
                <a:latin typeface="+mn-ea"/>
                <a:ea typeface="+mn-ea"/>
              </a:rPr>
              <a:t> 1:1-9</a:t>
            </a:r>
            <a:endParaRPr kumimoji="0" lang="ko-KR" altLang="en-US" sz="4800" b="0" dirty="0">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179373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8FDF744-B40A-4B07-9E2D-B344EC0ACBBA}"/>
              </a:ext>
            </a:extLst>
          </p:cNvPr>
          <p:cNvSpPr>
            <a:spLocks noGrp="1"/>
          </p:cNvSpPr>
          <p:nvPr>
            <p:ph type="title"/>
          </p:nvPr>
        </p:nvSpPr>
        <p:spPr>
          <a:xfrm>
            <a:off x="2495600" y="404664"/>
            <a:ext cx="7776864" cy="1507067"/>
          </a:xfrm>
        </p:spPr>
        <p:txBody>
          <a:bodyPr/>
          <a:lstStyle/>
          <a:p>
            <a:r>
              <a:rPr lang="en-US" dirty="0">
                <a:latin typeface="Arial" panose="020B0604020202020204" pitchFamily="34" charset="0"/>
                <a:cs typeface="Arial" panose="020B0604020202020204" pitchFamily="34" charset="0"/>
              </a:rPr>
              <a:t>Bronze Serpent (Num 21)</a:t>
            </a:r>
          </a:p>
        </p:txBody>
      </p:sp>
      <p:sp>
        <p:nvSpPr>
          <p:cNvPr id="4" name="TextBox 3">
            <a:extLst>
              <a:ext uri="{FF2B5EF4-FFF2-40B4-BE49-F238E27FC236}">
                <a16:creationId xmlns:a16="http://schemas.microsoft.com/office/drawing/2014/main" id="{DE7C5AED-03D1-4B34-A84C-BD29D256E3DF}"/>
              </a:ext>
            </a:extLst>
          </p:cNvPr>
          <p:cNvSpPr txBox="1"/>
          <p:nvPr/>
        </p:nvSpPr>
        <p:spPr>
          <a:xfrm>
            <a:off x="335360" y="1969754"/>
            <a:ext cx="6192688" cy="3491212"/>
          </a:xfrm>
          <a:prstGeom prst="rect">
            <a:avLst/>
          </a:prstGeom>
          <a:noFill/>
        </p:spPr>
        <p:txBody>
          <a:bodyPr wrap="square">
            <a:spAutoFit/>
          </a:bodyPr>
          <a:lstStyle/>
          <a:p>
            <a:pPr marL="0" marR="0" indent="0" algn="just" fontAlgn="base" latinLnBrk="1">
              <a:lnSpc>
                <a:spcPct val="107000"/>
              </a:lnSpc>
              <a:spcBef>
                <a:spcPts val="0"/>
              </a:spcBef>
              <a:spcAft>
                <a:spcPts val="800"/>
              </a:spcAft>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Numbers 21:8, ‘The Lord said to Moses, ’Make a snake and put it up on a hole: anyone who is bitten can look at it and live’. </a:t>
            </a:r>
          </a:p>
          <a:p>
            <a:pPr marL="0" marR="0" indent="0" algn="just" fontAlgn="base" latinLnBrk="1">
              <a:lnSpc>
                <a:spcPct val="107000"/>
              </a:lnSpc>
              <a:spcBef>
                <a:spcPts val="0"/>
              </a:spcBef>
              <a:spcAft>
                <a:spcPts val="800"/>
              </a:spcAft>
            </a:pPr>
            <a:endParaRPr lang="en-US" sz="28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John 3:15. ‘That everyone who believes may have eternal life in him’.</a:t>
            </a:r>
            <a:endParaRPr lang="en-US" sz="2800" kern="100" spc="0" dirty="0">
              <a:solidFill>
                <a:srgbClr val="000000"/>
              </a:solidFill>
              <a:effectLst/>
              <a:latin typeface="Arial" panose="020B0604020202020204" pitchFamily="34" charset="0"/>
              <a:cs typeface="Arial" panose="020B0604020202020204" pitchFamily="34" charset="0"/>
            </a:endParaRPr>
          </a:p>
        </p:txBody>
      </p:sp>
      <p:pic>
        <p:nvPicPr>
          <p:cNvPr id="6" name="그림 5">
            <a:extLst>
              <a:ext uri="{FF2B5EF4-FFF2-40B4-BE49-F238E27FC236}">
                <a16:creationId xmlns:a16="http://schemas.microsoft.com/office/drawing/2014/main" id="{20E6679C-F1A0-4BD1-8811-171A783FB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176" y="2168139"/>
            <a:ext cx="3388990" cy="3328109"/>
          </a:xfrm>
          <a:prstGeom prst="rect">
            <a:avLst/>
          </a:prstGeom>
        </p:spPr>
      </p:pic>
    </p:spTree>
    <p:extLst>
      <p:ext uri="{BB962C8B-B14F-4D97-AF65-F5344CB8AC3E}">
        <p14:creationId xmlns:p14="http://schemas.microsoft.com/office/powerpoint/2010/main" val="100425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8DAB06E-3ED6-4AA1-B7A2-12D5F55390B3}"/>
              </a:ext>
            </a:extLst>
          </p:cNvPr>
          <p:cNvSpPr>
            <a:spLocks noGrp="1"/>
          </p:cNvSpPr>
          <p:nvPr>
            <p:ph type="title"/>
          </p:nvPr>
        </p:nvSpPr>
        <p:spPr>
          <a:xfrm>
            <a:off x="983432" y="674075"/>
            <a:ext cx="8534400" cy="1507067"/>
          </a:xfrm>
        </p:spPr>
        <p:txBody>
          <a:bodyPr>
            <a:normAutofit/>
          </a:bodyPr>
          <a:lstStyle/>
          <a:p>
            <a:r>
              <a:rPr lang="en-US" sz="4000" dirty="0">
                <a:latin typeface="Arial" panose="020B0604020202020204" pitchFamily="34" charset="0"/>
                <a:cs typeface="Arial" panose="020B0604020202020204" pitchFamily="34" charset="0"/>
              </a:rPr>
              <a:t>Moving Tabernacle in the Wilderness</a:t>
            </a:r>
          </a:p>
        </p:txBody>
      </p:sp>
      <p:sp>
        <p:nvSpPr>
          <p:cNvPr id="5" name="내용 개체 틀 4">
            <a:extLst>
              <a:ext uri="{FF2B5EF4-FFF2-40B4-BE49-F238E27FC236}">
                <a16:creationId xmlns:a16="http://schemas.microsoft.com/office/drawing/2014/main" id="{6D4D2CAB-5C03-4BF3-AE11-D9023ECF4968}"/>
              </a:ext>
            </a:extLst>
          </p:cNvPr>
          <p:cNvSpPr>
            <a:spLocks noGrp="1"/>
          </p:cNvSpPr>
          <p:nvPr>
            <p:ph idx="1"/>
          </p:nvPr>
        </p:nvSpPr>
        <p:spPr>
          <a:xfrm>
            <a:off x="911424" y="2276872"/>
            <a:ext cx="6408712" cy="3615267"/>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Numbers 9:18, ‘At the Lord’s command the Israelites set out , and  at his command they encamped. As long as the cloud stay over the tabernacle, they remained in camp’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Numbers 10:14, ‘The division of the camp of Judah went first’</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Numbers 9:17, ‘Whenever the cloud lifted from above the tent, the Israelites set out’</a:t>
            </a:r>
          </a:p>
        </p:txBody>
      </p:sp>
      <p:pic>
        <p:nvPicPr>
          <p:cNvPr id="4" name="그림 3">
            <a:extLst>
              <a:ext uri="{FF2B5EF4-FFF2-40B4-BE49-F238E27FC236}">
                <a16:creationId xmlns:a16="http://schemas.microsoft.com/office/drawing/2014/main" id="{5B264F67-EA89-4680-A0A4-8B5E613DC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200" y="1628800"/>
            <a:ext cx="3816424" cy="4161631"/>
          </a:xfrm>
          <a:prstGeom prst="rect">
            <a:avLst/>
          </a:prstGeom>
        </p:spPr>
      </p:pic>
    </p:spTree>
    <p:extLst>
      <p:ext uri="{BB962C8B-B14F-4D97-AF65-F5344CB8AC3E}">
        <p14:creationId xmlns:p14="http://schemas.microsoft.com/office/powerpoint/2010/main" val="347143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7E96408-CC4F-40E7-B071-0D4554CE4D18}"/>
              </a:ext>
            </a:extLst>
          </p:cNvPr>
          <p:cNvSpPr>
            <a:spLocks noGrp="1"/>
          </p:cNvSpPr>
          <p:nvPr>
            <p:ph type="title"/>
          </p:nvPr>
        </p:nvSpPr>
        <p:spPr>
          <a:xfrm>
            <a:off x="1775520" y="620688"/>
            <a:ext cx="8534400" cy="1507067"/>
          </a:xfrm>
        </p:spPr>
        <p:txBody>
          <a:bodyPr>
            <a:normAutofit fontScale="90000"/>
          </a:bodyPr>
          <a:lstStyle/>
          <a:p>
            <a:r>
              <a:rPr lang="en-US" sz="4000"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3. We must act according to the word in order to live on the earth</a:t>
            </a:r>
            <a:br>
              <a:rPr lang="en-US" sz="2800" kern="100" spc="0" dirty="0">
                <a:solidFill>
                  <a:srgbClr val="000000"/>
                </a:solidFill>
                <a:effectLst/>
                <a:latin typeface="맑은 고딕" panose="020B0503020000020004" pitchFamily="50" charset="-127"/>
              </a:rPr>
            </a:br>
            <a:endParaRPr lang="en-US" dirty="0"/>
          </a:p>
        </p:txBody>
      </p:sp>
      <p:sp>
        <p:nvSpPr>
          <p:cNvPr id="5" name="TextBox 4">
            <a:extLst>
              <a:ext uri="{FF2B5EF4-FFF2-40B4-BE49-F238E27FC236}">
                <a16:creationId xmlns:a16="http://schemas.microsoft.com/office/drawing/2014/main" id="{E1016E40-D311-408F-A10D-198B6CA73D5F}"/>
              </a:ext>
            </a:extLst>
          </p:cNvPr>
          <p:cNvSpPr txBox="1"/>
          <p:nvPr/>
        </p:nvSpPr>
        <p:spPr>
          <a:xfrm>
            <a:off x="1775520" y="2147302"/>
            <a:ext cx="8534399" cy="3747051"/>
          </a:xfrm>
          <a:prstGeom prst="rect">
            <a:avLst/>
          </a:prstGeom>
          <a:noFill/>
        </p:spPr>
        <p:txBody>
          <a:bodyPr wrap="square">
            <a:spAutoFit/>
          </a:bodyPr>
          <a:lstStyle/>
          <a:p>
            <a:pPr marL="0" marR="0" indent="0" algn="just" fontAlgn="base" latinLnBrk="1">
              <a:lnSpc>
                <a:spcPct val="107000"/>
              </a:lnSpc>
              <a:spcBef>
                <a:spcPts val="0"/>
              </a:spcBef>
              <a:spcAft>
                <a:spcPts val="800"/>
              </a:spcAft>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1:7-8, ‘Be strong and very courageous. Be careful to obey all the law my servant Moses gave you; do not turn from it to the right or to the left, that you may be successful wherever you go, Keep the Book of the Law always on your lips, meditate on it day and night, so that you may be careful to do everything written it. Then you will be prosperous and successful.’ </a:t>
            </a:r>
            <a:endParaRPr lang="en-US" sz="2800" kern="100" spc="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45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2D3E710-6E21-401C-82E4-7DB95F3BBF41}"/>
              </a:ext>
            </a:extLst>
          </p:cNvPr>
          <p:cNvSpPr>
            <a:spLocks noGrp="1"/>
          </p:cNvSpPr>
          <p:nvPr>
            <p:ph type="title"/>
          </p:nvPr>
        </p:nvSpPr>
        <p:spPr>
          <a:xfrm>
            <a:off x="3647728" y="325181"/>
            <a:ext cx="5366048" cy="1507067"/>
          </a:xfrm>
        </p:spPr>
        <p:txBody>
          <a:bodyPr/>
          <a:lstStyle/>
          <a:p>
            <a:r>
              <a:rPr lang="en-US" dirty="0">
                <a:latin typeface="Arial" panose="020B0604020202020204" pitchFamily="34" charset="0"/>
                <a:cs typeface="Arial" panose="020B0604020202020204" pitchFamily="34" charset="0"/>
              </a:rPr>
              <a:t>DEUTERONOMY</a:t>
            </a:r>
          </a:p>
        </p:txBody>
      </p:sp>
      <p:graphicFrame>
        <p:nvGraphicFramePr>
          <p:cNvPr id="4" name="표 3">
            <a:extLst>
              <a:ext uri="{FF2B5EF4-FFF2-40B4-BE49-F238E27FC236}">
                <a16:creationId xmlns:a16="http://schemas.microsoft.com/office/drawing/2014/main" id="{756523BB-8A58-4B72-B89A-A144AD3D80AE}"/>
              </a:ext>
            </a:extLst>
          </p:cNvPr>
          <p:cNvGraphicFramePr>
            <a:graphicFrameLocks noGrp="1"/>
          </p:cNvGraphicFramePr>
          <p:nvPr>
            <p:extLst>
              <p:ext uri="{D42A27DB-BD31-4B8C-83A1-F6EECF244321}">
                <p14:modId xmlns:p14="http://schemas.microsoft.com/office/powerpoint/2010/main" val="3374377304"/>
              </p:ext>
            </p:extLst>
          </p:nvPr>
        </p:nvGraphicFramePr>
        <p:xfrm>
          <a:off x="558716" y="1800538"/>
          <a:ext cx="7272810" cy="4212671"/>
        </p:xfrm>
        <a:graphic>
          <a:graphicData uri="http://schemas.openxmlformats.org/drawingml/2006/table">
            <a:tbl>
              <a:tblPr/>
              <a:tblGrid>
                <a:gridCol w="1080119">
                  <a:extLst>
                    <a:ext uri="{9D8B030D-6E8A-4147-A177-3AD203B41FA5}">
                      <a16:colId xmlns:a16="http://schemas.microsoft.com/office/drawing/2014/main" val="3601487577"/>
                    </a:ext>
                  </a:extLst>
                </a:gridCol>
                <a:gridCol w="2072208">
                  <a:extLst>
                    <a:ext uri="{9D8B030D-6E8A-4147-A177-3AD203B41FA5}">
                      <a16:colId xmlns:a16="http://schemas.microsoft.com/office/drawing/2014/main" val="3414799661"/>
                    </a:ext>
                  </a:extLst>
                </a:gridCol>
                <a:gridCol w="1987630">
                  <a:extLst>
                    <a:ext uri="{9D8B030D-6E8A-4147-A177-3AD203B41FA5}">
                      <a16:colId xmlns:a16="http://schemas.microsoft.com/office/drawing/2014/main" val="3995743905"/>
                    </a:ext>
                  </a:extLst>
                </a:gridCol>
                <a:gridCol w="2132853">
                  <a:extLst>
                    <a:ext uri="{9D8B030D-6E8A-4147-A177-3AD203B41FA5}">
                      <a16:colId xmlns:a16="http://schemas.microsoft.com/office/drawing/2014/main" val="4028996854"/>
                    </a:ext>
                  </a:extLst>
                </a:gridCol>
              </a:tblGrid>
              <a:tr h="860562">
                <a:tc>
                  <a:txBody>
                    <a:bodyPr/>
                    <a:lstStyle/>
                    <a:p>
                      <a:pPr marL="0" marR="0" indent="0" algn="just" fontAlgn="base" latinLnBrk="1">
                        <a:lnSpc>
                          <a:spcPct val="107000"/>
                        </a:lnSpc>
                        <a:spcBef>
                          <a:spcPts val="0"/>
                        </a:spcBef>
                        <a:spcAft>
                          <a:spcPts val="800"/>
                        </a:spcAft>
                      </a:pPr>
                      <a:r>
                        <a:rPr lang="en-US" sz="2400" b="1"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Focus</a:t>
                      </a: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b="1"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1st Sermon</a:t>
                      </a: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b="1"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2nd Sermon</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b="1"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3rd Sermon</a:t>
                      </a: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04793"/>
                  </a:ext>
                </a:extLst>
              </a:tr>
              <a:tr h="860562">
                <a:tc>
                  <a:txBody>
                    <a:bodyPr/>
                    <a:lstStyle/>
                    <a:p>
                      <a:pPr marL="0" marR="0" indent="0" algn="just" fontAlgn="base" latinLnBrk="1">
                        <a:lnSpc>
                          <a:spcPct val="107000"/>
                        </a:lnSpc>
                        <a:spcBef>
                          <a:spcPts val="0"/>
                        </a:spcBef>
                        <a:spcAft>
                          <a:spcPts val="800"/>
                        </a:spcAft>
                      </a:pPr>
                      <a:r>
                        <a:rPr lang="en-US" sz="24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Bible</a:t>
                      </a: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1:1-4:43</a:t>
                      </a: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4:44-26:19</a:t>
                      </a: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27:1-34:12</a:t>
                      </a: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422773"/>
                  </a:ext>
                </a:extLst>
              </a:tr>
              <a:tr h="1599880">
                <a:tc rowSpan="2">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Topic</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What God has done?</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What God expected of Israel?</a:t>
                      </a: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What God will do?</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974028"/>
                  </a:ext>
                </a:extLst>
              </a:tr>
              <a:tr h="860562">
                <a:tc vMerge="1">
                  <a:txBody>
                    <a:bodyPr/>
                    <a:lstStyle/>
                    <a:p>
                      <a:endParaRPr lang="en-US"/>
                    </a:p>
                  </a:txBody>
                  <a:tcPr/>
                </a:tc>
                <a:tc gridSpan="2">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Remember Grace (Past) </a:t>
                      </a:r>
                    </a:p>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Keep the Word (Present) </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Commit you </a:t>
                      </a:r>
                      <a:r>
                        <a:rPr lang="en-US" sz="2400" kern="100" spc="0" dirty="0" err="1">
                          <a:solidFill>
                            <a:srgbClr val="000000"/>
                          </a:solidFill>
                          <a:effectLst/>
                          <a:latin typeface="Arial" panose="020B0604020202020204" pitchFamily="34" charset="0"/>
                          <a:ea typeface="맑은 고딕" panose="020B0503020000020004" pitchFamily="50" charset="-127"/>
                          <a:cs typeface="Arial" panose="020B0604020202020204" pitchFamily="34" charset="0"/>
                        </a:rPr>
                        <a:t>rself</a:t>
                      </a: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(Future) </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031829"/>
                  </a:ext>
                </a:extLst>
              </a:tr>
            </a:tbl>
          </a:graphicData>
        </a:graphic>
      </p:graphicFrame>
      <p:sp>
        <p:nvSpPr>
          <p:cNvPr id="5" name="Rectangle 1">
            <a:extLst>
              <a:ext uri="{FF2B5EF4-FFF2-40B4-BE49-F238E27FC236}">
                <a16:creationId xmlns:a16="http://schemas.microsoft.com/office/drawing/2014/main" id="{E04910B9-61FA-41C6-A719-19B6585A5284}"/>
              </a:ext>
            </a:extLst>
          </p:cNvPr>
          <p:cNvSpPr>
            <a:spLocks noChangeArrowheads="1"/>
          </p:cNvSpPr>
          <p:nvPr/>
        </p:nvSpPr>
        <p:spPr bwMode="auto">
          <a:xfrm>
            <a:off x="558716" y="2971800"/>
            <a:ext cx="1186866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 name="그림 6">
            <a:extLst>
              <a:ext uri="{FF2B5EF4-FFF2-40B4-BE49-F238E27FC236}">
                <a16:creationId xmlns:a16="http://schemas.microsoft.com/office/drawing/2014/main" id="{80D454C9-14E7-4A16-98FD-A7432795A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9777" y="1832248"/>
            <a:ext cx="3605644" cy="4241323"/>
          </a:xfrm>
          <a:prstGeom prst="rect">
            <a:avLst/>
          </a:prstGeom>
        </p:spPr>
      </p:pic>
    </p:spTree>
    <p:extLst>
      <p:ext uri="{BB962C8B-B14F-4D97-AF65-F5344CB8AC3E}">
        <p14:creationId xmlns:p14="http://schemas.microsoft.com/office/powerpoint/2010/main" val="502512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9C359F7-8A60-47FB-A7FA-5CD01A0FAB90}"/>
              </a:ext>
            </a:extLst>
          </p:cNvPr>
          <p:cNvSpPr>
            <a:spLocks noGrp="1"/>
          </p:cNvSpPr>
          <p:nvPr>
            <p:ph type="title"/>
          </p:nvPr>
        </p:nvSpPr>
        <p:spPr>
          <a:xfrm>
            <a:off x="568262" y="243321"/>
            <a:ext cx="10873208" cy="1507067"/>
          </a:xfrm>
        </p:spPr>
        <p:txBody>
          <a:bodyPr/>
          <a:lstStyle/>
          <a:p>
            <a:r>
              <a:rPr lang="en-US" dirty="0">
                <a:latin typeface="Arial" panose="020B0604020202020204" pitchFamily="34" charset="0"/>
                <a:cs typeface="Arial" panose="020B0604020202020204" pitchFamily="34" charset="0"/>
              </a:rPr>
              <a:t>1) Remember (Deuteronomy 6)</a:t>
            </a:r>
          </a:p>
        </p:txBody>
      </p:sp>
      <p:sp>
        <p:nvSpPr>
          <p:cNvPr id="5" name="TextBox 4">
            <a:extLst>
              <a:ext uri="{FF2B5EF4-FFF2-40B4-BE49-F238E27FC236}">
                <a16:creationId xmlns:a16="http://schemas.microsoft.com/office/drawing/2014/main" id="{25404FC6-BA99-418D-8E36-48DED53B4AFE}"/>
              </a:ext>
            </a:extLst>
          </p:cNvPr>
          <p:cNvSpPr txBox="1"/>
          <p:nvPr/>
        </p:nvSpPr>
        <p:spPr>
          <a:xfrm>
            <a:off x="551384" y="1772816"/>
            <a:ext cx="7056784" cy="3771995"/>
          </a:xfrm>
          <a:prstGeom prst="rect">
            <a:avLst/>
          </a:prstGeom>
          <a:noFill/>
        </p:spPr>
        <p:txBody>
          <a:bodyPr wrap="square">
            <a:spAutoFit/>
          </a:bodyPr>
          <a:lstStyle/>
          <a:p>
            <a:pPr marL="0" marR="0" indent="0" algn="just" fontAlgn="base" latinLnBrk="1">
              <a:lnSpc>
                <a:spcPct val="107000"/>
              </a:lnSpc>
              <a:spcBef>
                <a:spcPts val="0"/>
              </a:spcBef>
              <a:spcAft>
                <a:spcPts val="800"/>
              </a:spcAft>
            </a:pPr>
            <a:endParaRPr lang="en-US" sz="20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kern="100" spc="0" dirty="0">
                <a:solidFill>
                  <a:srgbClr val="000000"/>
                </a:solidFill>
                <a:effectLst/>
                <a:uFill>
                  <a:solidFill>
                    <a:srgbClr val="000000"/>
                  </a:solidFill>
                </a:uFill>
                <a:latin typeface="Arial" panose="020B0604020202020204" pitchFamily="34" charset="0"/>
                <a:ea typeface="함초롬돋움" panose="020B0604000101010101" pitchFamily="50" charset="-127"/>
                <a:cs typeface="Arial" panose="020B0604020202020204" pitchFamily="34" charset="0"/>
              </a:rPr>
              <a:t>Deuteronomy 15:15, ‘Remember that you were slaves in Egypt and the Lord you God redeemed you. That is why I give you this command today’. Remember and Keep appear here. </a:t>
            </a:r>
          </a:p>
          <a:p>
            <a:pPr marL="0" marR="0" indent="0" algn="just" fontAlgn="base" latinLnBrk="1">
              <a:lnSpc>
                <a:spcPct val="107000"/>
              </a:lnSpc>
              <a:spcBef>
                <a:spcPts val="0"/>
              </a:spcBef>
              <a:spcAft>
                <a:spcPts val="800"/>
              </a:spcAft>
            </a:pPr>
            <a:endParaRPr lang="en-US" sz="2000" kern="100" dirty="0">
              <a:solidFill>
                <a:srgbClr val="000000"/>
              </a:solidFill>
              <a:uFill>
                <a:solidFill>
                  <a:srgbClr val="000000"/>
                </a:solidFill>
              </a:uFill>
              <a:latin typeface="Arial" panose="020B0604020202020204" pitchFamily="34" charset="0"/>
              <a:ea typeface="함초롬돋움" panose="020B0604000101010101" pitchFamily="50" charset="-127"/>
              <a:cs typeface="Arial" panose="020B0604020202020204" pitchFamily="34" charset="0"/>
            </a:endParaRPr>
          </a:p>
          <a:p>
            <a:pPr marL="0" marR="0" indent="0" algn="just" fontAlgn="base" latinLnBrk="1">
              <a:lnSpc>
                <a:spcPct val="107000"/>
              </a:lnSpc>
              <a:spcBef>
                <a:spcPts val="0"/>
              </a:spcBef>
              <a:spcAft>
                <a:spcPts val="800"/>
              </a:spcAft>
            </a:pPr>
            <a:endParaRPr lang="en-US" sz="20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kern="100" spc="0" dirty="0">
                <a:solidFill>
                  <a:srgbClr val="000000"/>
                </a:solidFill>
                <a:effectLst/>
                <a:uFill>
                  <a:solidFill>
                    <a:srgbClr val="000000"/>
                  </a:solidFill>
                </a:uFill>
                <a:latin typeface="Arial" panose="020B0604020202020204" pitchFamily="34" charset="0"/>
                <a:ea typeface="함초롬돋움" panose="020B0604000101010101" pitchFamily="50" charset="-127"/>
                <a:cs typeface="Arial" panose="020B0604020202020204" pitchFamily="34" charset="0"/>
              </a:rPr>
              <a:t>Shema (6:4-9), ‘Hear, O Israel: The Lord out God, the Lord is one</a:t>
            </a:r>
            <a:r>
              <a:rPr lang="en-US" sz="2000" kern="100" dirty="0">
                <a:solidFill>
                  <a:srgbClr val="000000"/>
                </a:solidFill>
                <a:uFill>
                  <a:solidFill>
                    <a:srgbClr val="000000"/>
                  </a:solidFill>
                </a:uFill>
                <a:latin typeface="Arial" panose="020B0604020202020204" pitchFamily="34" charset="0"/>
                <a:ea typeface="함초롬돋움" panose="020B0604000101010101" pitchFamily="50" charset="-127"/>
                <a:cs typeface="Arial" panose="020B0604020202020204" pitchFamily="34" charset="0"/>
              </a:rPr>
              <a:t> </a:t>
            </a:r>
            <a:r>
              <a:rPr lang="en-US" sz="2000" kern="100" spc="0" dirty="0">
                <a:solidFill>
                  <a:srgbClr val="000000"/>
                </a:solidFill>
                <a:effectLst/>
                <a:uFill>
                  <a:solidFill>
                    <a:srgbClr val="000000"/>
                  </a:solidFill>
                </a:uFill>
                <a:latin typeface="Arial" panose="020B0604020202020204" pitchFamily="34" charset="0"/>
                <a:ea typeface="함초롬돋움" panose="020B0604000101010101" pitchFamily="50" charset="-127"/>
                <a:cs typeface="Arial" panose="020B0604020202020204" pitchFamily="34" charset="0"/>
              </a:rPr>
              <a:t>(4). Love the Lord your God with all your heart and with all your soul and with all your strength (5). …Impress them on your children (7)’</a:t>
            </a:r>
            <a:endParaRPr lang="en-US" sz="2000" kern="0" spc="0" dirty="0">
              <a:solidFill>
                <a:srgbClr val="000000"/>
              </a:solidFill>
              <a:effectLst/>
              <a:latin typeface="Arial" panose="020B0604020202020204" pitchFamily="34" charset="0"/>
              <a:cs typeface="Arial" panose="020B0604020202020204" pitchFamily="34" charset="0"/>
            </a:endParaRPr>
          </a:p>
        </p:txBody>
      </p:sp>
      <p:pic>
        <p:nvPicPr>
          <p:cNvPr id="7" name="그림 6">
            <a:extLst>
              <a:ext uri="{FF2B5EF4-FFF2-40B4-BE49-F238E27FC236}">
                <a16:creationId xmlns:a16="http://schemas.microsoft.com/office/drawing/2014/main" id="{7EF238B7-253A-4B26-9962-B8655475F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224" y="2780928"/>
            <a:ext cx="3096344" cy="2016224"/>
          </a:xfrm>
          <a:prstGeom prst="rect">
            <a:avLst/>
          </a:prstGeom>
        </p:spPr>
      </p:pic>
    </p:spTree>
    <p:extLst>
      <p:ext uri="{BB962C8B-B14F-4D97-AF65-F5344CB8AC3E}">
        <p14:creationId xmlns:p14="http://schemas.microsoft.com/office/powerpoint/2010/main" val="286837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2417BBC-DDE5-4BEE-8F0C-9B0D4CDDE71A}"/>
              </a:ext>
            </a:extLst>
          </p:cNvPr>
          <p:cNvSpPr>
            <a:spLocks noGrp="1"/>
          </p:cNvSpPr>
          <p:nvPr>
            <p:ph type="title"/>
          </p:nvPr>
        </p:nvSpPr>
        <p:spPr>
          <a:xfrm>
            <a:off x="475486" y="-243408"/>
            <a:ext cx="8534400" cy="1507067"/>
          </a:xfrm>
        </p:spPr>
        <p:txBody>
          <a:bodyPr/>
          <a:lstStyle/>
          <a:p>
            <a:r>
              <a:rPr lang="en-US" dirty="0">
                <a:latin typeface="Arial" panose="020B0604020202020204" pitchFamily="34" charset="0"/>
                <a:cs typeface="Arial" panose="020B0604020202020204" pitchFamily="34" charset="0"/>
              </a:rPr>
              <a:t>2) Keep (Deuteronomy 12)</a:t>
            </a:r>
          </a:p>
        </p:txBody>
      </p:sp>
      <p:graphicFrame>
        <p:nvGraphicFramePr>
          <p:cNvPr id="4" name="표 3">
            <a:extLst>
              <a:ext uri="{FF2B5EF4-FFF2-40B4-BE49-F238E27FC236}">
                <a16:creationId xmlns:a16="http://schemas.microsoft.com/office/drawing/2014/main" id="{DFD8628E-EF7E-47B1-827F-D76A207076B4}"/>
              </a:ext>
            </a:extLst>
          </p:cNvPr>
          <p:cNvGraphicFramePr>
            <a:graphicFrameLocks noGrp="1"/>
          </p:cNvGraphicFramePr>
          <p:nvPr>
            <p:extLst>
              <p:ext uri="{D42A27DB-BD31-4B8C-83A1-F6EECF244321}">
                <p14:modId xmlns:p14="http://schemas.microsoft.com/office/powerpoint/2010/main" val="1891133074"/>
              </p:ext>
            </p:extLst>
          </p:nvPr>
        </p:nvGraphicFramePr>
        <p:xfrm>
          <a:off x="407368" y="980728"/>
          <a:ext cx="11309146" cy="5637007"/>
        </p:xfrm>
        <a:graphic>
          <a:graphicData uri="http://schemas.openxmlformats.org/drawingml/2006/table">
            <a:tbl>
              <a:tblPr/>
              <a:tblGrid>
                <a:gridCol w="1862483">
                  <a:extLst>
                    <a:ext uri="{9D8B030D-6E8A-4147-A177-3AD203B41FA5}">
                      <a16:colId xmlns:a16="http://schemas.microsoft.com/office/drawing/2014/main" val="844349876"/>
                    </a:ext>
                  </a:extLst>
                </a:gridCol>
                <a:gridCol w="7866796">
                  <a:extLst>
                    <a:ext uri="{9D8B030D-6E8A-4147-A177-3AD203B41FA5}">
                      <a16:colId xmlns:a16="http://schemas.microsoft.com/office/drawing/2014/main" val="2575294547"/>
                    </a:ext>
                  </a:extLst>
                </a:gridCol>
                <a:gridCol w="1579867">
                  <a:extLst>
                    <a:ext uri="{9D8B030D-6E8A-4147-A177-3AD203B41FA5}">
                      <a16:colId xmlns:a16="http://schemas.microsoft.com/office/drawing/2014/main" val="753510282"/>
                    </a:ext>
                  </a:extLst>
                </a:gridCol>
              </a:tblGrid>
              <a:tr h="498668">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Contents</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Bible</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err="1">
                          <a:solidFill>
                            <a:srgbClr val="000000"/>
                          </a:solidFill>
                          <a:effectLst/>
                          <a:latin typeface="Arial" panose="020B0604020202020204" pitchFamily="34" charset="0"/>
                          <a:ea typeface="맑은 고딕" panose="020B0503020000020004" pitchFamily="50" charset="-127"/>
                          <a:cs typeface="Arial" panose="020B0604020202020204" pitchFamily="34" charset="0"/>
                        </a:rPr>
                        <a:t>Signficance</a:t>
                      </a:r>
                      <a:endPar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307636"/>
                  </a:ext>
                </a:extLst>
              </a:tr>
              <a:tr h="662527">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Preparation</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err="1">
                          <a:solidFill>
                            <a:srgbClr val="000000"/>
                          </a:solidFill>
                          <a:effectLst/>
                          <a:latin typeface="Arial" panose="020B0604020202020204" pitchFamily="34" charset="0"/>
                          <a:ea typeface="맑은 고딕" panose="020B0503020000020004" pitchFamily="50" charset="-127"/>
                          <a:cs typeface="Arial" panose="020B0604020202020204" pitchFamily="34" charset="0"/>
                        </a:rPr>
                        <a:t>Deut</a:t>
                      </a: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12:3, ‘Break down their altars, smash their sacred stones’</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l" fontAlgn="base" latinLnBrk="0">
                        <a:lnSpc>
                          <a:spcPct val="107000"/>
                        </a:lnSpc>
                        <a:spcBef>
                          <a:spcPts val="0"/>
                        </a:spcBef>
                        <a:spcAft>
                          <a:spcPts val="800"/>
                        </a:spcAft>
                      </a:pPr>
                      <a:endParaRPr lang="en-US" sz="2000" kern="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724992"/>
                  </a:ext>
                </a:extLst>
              </a:tr>
              <a:tr h="662527">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Place</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Deut 12:5, ‘Seek the place the Lord your God will choose’</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l" fontAlgn="base" latinLnBrk="0">
                        <a:lnSpc>
                          <a:spcPct val="107000"/>
                        </a:lnSpc>
                        <a:spcBef>
                          <a:spcPts val="0"/>
                        </a:spcBef>
                        <a:spcAft>
                          <a:spcPts val="800"/>
                        </a:spcAft>
                      </a:pPr>
                      <a:endParaRPr lang="en-US" sz="2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192721"/>
                  </a:ext>
                </a:extLst>
              </a:tr>
              <a:tr h="984568">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Participants</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err="1">
                          <a:solidFill>
                            <a:srgbClr val="000000"/>
                          </a:solidFill>
                          <a:effectLst/>
                          <a:latin typeface="Arial" panose="020B0604020202020204" pitchFamily="34" charset="0"/>
                          <a:ea typeface="맑은 고딕" panose="020B0503020000020004" pitchFamily="50" charset="-127"/>
                          <a:cs typeface="Arial" panose="020B0604020202020204" pitchFamily="34" charset="0"/>
                        </a:rPr>
                        <a:t>Deut</a:t>
                      </a: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12:18, ‘You, your sons and daughters, your male and female servants, and the Levites from your town’</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l" fontAlgn="base" latinLnBrk="0">
                        <a:lnSpc>
                          <a:spcPct val="107000"/>
                        </a:lnSpc>
                        <a:spcBef>
                          <a:spcPts val="0"/>
                        </a:spcBef>
                        <a:spcAft>
                          <a:spcPts val="800"/>
                        </a:spcAft>
                      </a:pPr>
                      <a:endParaRPr lang="en-US" sz="2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063573"/>
                  </a:ext>
                </a:extLst>
              </a:tr>
              <a:tr h="1315394">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Offerings</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err="1">
                          <a:solidFill>
                            <a:srgbClr val="000000"/>
                          </a:solidFill>
                          <a:effectLst/>
                          <a:latin typeface="Arial" panose="020B0604020202020204" pitchFamily="34" charset="0"/>
                          <a:ea typeface="맑은 고딕" panose="020B0503020000020004" pitchFamily="50" charset="-127"/>
                          <a:cs typeface="Arial" panose="020B0604020202020204" pitchFamily="34" charset="0"/>
                        </a:rPr>
                        <a:t>Deut</a:t>
                      </a: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12:6, ‘Bring your burnt offerings and sacrifices, your tithes and special gifts, what you vowed to give and your freewill offering and the firstborn of your herds and flocks’ </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l" fontAlgn="base" latinLnBrk="0">
                        <a:lnSpc>
                          <a:spcPct val="107000"/>
                        </a:lnSpc>
                        <a:spcBef>
                          <a:spcPts val="0"/>
                        </a:spcBef>
                        <a:spcAft>
                          <a:spcPts val="800"/>
                        </a:spcAft>
                      </a:pPr>
                      <a:endParaRPr lang="en-US" sz="2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676993"/>
                  </a:ext>
                </a:extLst>
              </a:tr>
              <a:tr h="524363">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Attitude</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err="1">
                          <a:solidFill>
                            <a:srgbClr val="000000"/>
                          </a:solidFill>
                          <a:effectLst/>
                          <a:latin typeface="Arial" panose="020B0604020202020204" pitchFamily="34" charset="0"/>
                          <a:ea typeface="맑은 고딕" panose="020B0503020000020004" pitchFamily="50" charset="-127"/>
                          <a:cs typeface="Arial" panose="020B0604020202020204" pitchFamily="34" charset="0"/>
                        </a:rPr>
                        <a:t>Deut</a:t>
                      </a: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12:12, ‘There rejoice before the Lord your God’</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l" fontAlgn="base" latinLnBrk="0">
                        <a:lnSpc>
                          <a:spcPct val="107000"/>
                        </a:lnSpc>
                        <a:spcBef>
                          <a:spcPts val="0"/>
                        </a:spcBef>
                        <a:spcAft>
                          <a:spcPts val="800"/>
                        </a:spcAft>
                      </a:pPr>
                      <a:endParaRPr lang="en-US" sz="2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740136"/>
                  </a:ext>
                </a:extLst>
              </a:tr>
              <a:tr h="988960">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Results</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err="1">
                          <a:solidFill>
                            <a:srgbClr val="000000"/>
                          </a:solidFill>
                          <a:effectLst/>
                          <a:latin typeface="Arial" panose="020B0604020202020204" pitchFamily="34" charset="0"/>
                          <a:ea typeface="맑은 고딕" panose="020B0503020000020004" pitchFamily="50" charset="-127"/>
                          <a:cs typeface="Arial" panose="020B0604020202020204" pitchFamily="34" charset="0"/>
                        </a:rPr>
                        <a:t>Deut</a:t>
                      </a: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12:28, ‘Be careful to obey all these regulations I am giving you, so that it may always go well with you and your children’</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l" fontAlgn="base" latinLnBrk="0">
                        <a:lnSpc>
                          <a:spcPct val="107000"/>
                        </a:lnSpc>
                        <a:spcBef>
                          <a:spcPts val="0"/>
                        </a:spcBef>
                        <a:spcAft>
                          <a:spcPts val="800"/>
                        </a:spcAft>
                      </a:pPr>
                      <a:endParaRPr lang="en-US" sz="2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707363"/>
                  </a:ext>
                </a:extLst>
              </a:tr>
            </a:tbl>
          </a:graphicData>
        </a:graphic>
      </p:graphicFrame>
    </p:spTree>
    <p:extLst>
      <p:ext uri="{BB962C8B-B14F-4D97-AF65-F5344CB8AC3E}">
        <p14:creationId xmlns:p14="http://schemas.microsoft.com/office/powerpoint/2010/main" val="1217512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2203A78-AF6E-4DA9-8ACD-07C926F9F3FA}"/>
              </a:ext>
            </a:extLst>
          </p:cNvPr>
          <p:cNvSpPr>
            <a:spLocks noGrp="1"/>
          </p:cNvSpPr>
          <p:nvPr>
            <p:ph type="title"/>
          </p:nvPr>
        </p:nvSpPr>
        <p:spPr>
          <a:xfrm>
            <a:off x="263352" y="188640"/>
            <a:ext cx="8534400" cy="1507067"/>
          </a:xfrm>
        </p:spPr>
        <p:txBody>
          <a:bodyPr/>
          <a:lstStyle/>
          <a:p>
            <a:r>
              <a:rPr lang="en-US" b="1" dirty="0"/>
              <a:t>3) Commit (Deuteronomy 34)</a:t>
            </a:r>
          </a:p>
        </p:txBody>
      </p:sp>
      <p:sp>
        <p:nvSpPr>
          <p:cNvPr id="5" name="TextBox 4">
            <a:extLst>
              <a:ext uri="{FF2B5EF4-FFF2-40B4-BE49-F238E27FC236}">
                <a16:creationId xmlns:a16="http://schemas.microsoft.com/office/drawing/2014/main" id="{938D94E5-E2DE-49AF-89C7-14FE86662925}"/>
              </a:ext>
            </a:extLst>
          </p:cNvPr>
          <p:cNvSpPr txBox="1"/>
          <p:nvPr/>
        </p:nvSpPr>
        <p:spPr>
          <a:xfrm>
            <a:off x="263352" y="1844824"/>
            <a:ext cx="6768752" cy="4861395"/>
          </a:xfrm>
          <a:prstGeom prst="rect">
            <a:avLst/>
          </a:prstGeom>
          <a:noFill/>
        </p:spPr>
        <p:txBody>
          <a:bodyPr wrap="square">
            <a:spAutoFit/>
          </a:bodyPr>
          <a:lstStyle/>
          <a:p>
            <a:pPr marL="0" marR="0" indent="0" algn="just" fontAlgn="base" latinLnBrk="1">
              <a:lnSpc>
                <a:spcPct val="107000"/>
              </a:lnSpc>
              <a:spcBef>
                <a:spcPts val="0"/>
              </a:spcBef>
              <a:spcAft>
                <a:spcPts val="800"/>
              </a:spcAft>
            </a:pPr>
            <a:endParaRPr lang="en-US" sz="1400" kern="0" spc="0" dirty="0">
              <a:solidFill>
                <a:srgbClr val="000000"/>
              </a:solidFill>
              <a:effectLst/>
              <a:latin typeface="함초롬바탕" panose="02030604000101010101" pitchFamily="18" charset="-127"/>
            </a:endParaRPr>
          </a:p>
          <a:p>
            <a:pPr marL="0" marR="0" indent="0" algn="just" fontAlgn="base" latinLnBrk="1">
              <a:lnSpc>
                <a:spcPct val="107000"/>
              </a:lnSpc>
              <a:spcBef>
                <a:spcPts val="0"/>
              </a:spcBef>
              <a:spcAft>
                <a:spcPts val="800"/>
              </a:spcAft>
            </a:pPr>
            <a:r>
              <a:rPr lang="en-US" sz="2400" kern="100" dirty="0">
                <a:solidFill>
                  <a:srgbClr val="000000"/>
                </a:solidFill>
                <a:uFill>
                  <a:solidFill>
                    <a:srgbClr val="000000"/>
                  </a:solidFill>
                </a:uFill>
                <a:latin typeface="Arial" panose="020B0604020202020204" pitchFamily="34" charset="0"/>
                <a:ea typeface="함초롬돋움" panose="020B0604000101010101" pitchFamily="50" charset="-127"/>
                <a:cs typeface="Arial" panose="020B0604020202020204" pitchFamily="34" charset="0"/>
              </a:rPr>
              <a:t>Deuteronomy </a:t>
            </a:r>
            <a:r>
              <a:rPr lang="en-US" sz="2400" kern="100" spc="0" dirty="0">
                <a:solidFill>
                  <a:srgbClr val="000000"/>
                </a:solidFill>
                <a:effectLst/>
                <a:uFill>
                  <a:solidFill>
                    <a:srgbClr val="000000"/>
                  </a:solidFill>
                </a:uFill>
                <a:latin typeface="Arial" panose="020B0604020202020204" pitchFamily="34" charset="0"/>
                <a:ea typeface="함초롬돋움" panose="020B0604000101010101" pitchFamily="50" charset="-127"/>
                <a:cs typeface="Arial" panose="020B0604020202020204" pitchFamily="34" charset="0"/>
              </a:rPr>
              <a:t>34:7 ‘Moses was a hundred twenty years old when he died, yet his eyes his were not weak nor his strength his gone’. </a:t>
            </a:r>
          </a:p>
          <a:p>
            <a:pPr marL="0" marR="0" indent="0" algn="just" fontAlgn="base" latinLnBrk="1">
              <a:lnSpc>
                <a:spcPct val="107000"/>
              </a:lnSpc>
              <a:spcBef>
                <a:spcPts val="0"/>
              </a:spcBef>
              <a:spcAft>
                <a:spcPts val="800"/>
              </a:spcAft>
            </a:pPr>
            <a:endParaRPr lang="en-US" sz="2400" kern="100" spc="0" dirty="0">
              <a:solidFill>
                <a:srgbClr val="000000"/>
              </a:solidFill>
              <a:effectLst/>
              <a:uFill>
                <a:solidFill>
                  <a:srgbClr val="000000"/>
                </a:solidFill>
              </a:uFill>
              <a:latin typeface="Arial" panose="020B0604020202020204" pitchFamily="34" charset="0"/>
              <a:ea typeface="함초롬돋움" panose="020B0604000101010101" pitchFamily="50" charset="-127"/>
              <a:cs typeface="Arial" panose="020B0604020202020204" pitchFamily="34" charset="0"/>
            </a:endParaRPr>
          </a:p>
          <a:p>
            <a:pPr marL="0" marR="0" indent="0" algn="just" fontAlgn="base" latinLnBrk="1">
              <a:lnSpc>
                <a:spcPct val="107000"/>
              </a:lnSpc>
              <a:spcBef>
                <a:spcPts val="0"/>
              </a:spcBef>
              <a:spcAft>
                <a:spcPts val="800"/>
              </a:spcAft>
            </a:pPr>
            <a:endParaRPr lang="en-US" sz="2400" kern="100" dirty="0">
              <a:solidFill>
                <a:srgbClr val="000000"/>
              </a:solidFill>
              <a:uFill>
                <a:solidFill>
                  <a:srgbClr val="000000"/>
                </a:solidFill>
              </a:uFill>
              <a:latin typeface="Arial" panose="020B0604020202020204" pitchFamily="34" charset="0"/>
              <a:ea typeface="함초롬돋움" panose="020B0604000101010101" pitchFamily="50" charset="-127"/>
              <a:cs typeface="Arial" panose="020B0604020202020204" pitchFamily="34" charset="0"/>
            </a:endParaRPr>
          </a:p>
          <a:p>
            <a:pPr marL="0" marR="0" indent="0" algn="just" fontAlgn="base" latinLnBrk="1">
              <a:lnSpc>
                <a:spcPct val="107000"/>
              </a:lnSpc>
              <a:spcBef>
                <a:spcPts val="0"/>
              </a:spcBef>
              <a:spcAft>
                <a:spcPts val="800"/>
              </a:spcAft>
            </a:pPr>
            <a:r>
              <a:rPr lang="en-US" sz="2400" kern="100" spc="0" dirty="0">
                <a:solidFill>
                  <a:srgbClr val="000000"/>
                </a:solidFill>
                <a:effectLst/>
                <a:uFill>
                  <a:solidFill>
                    <a:srgbClr val="000000"/>
                  </a:solidFill>
                </a:uFill>
                <a:latin typeface="Arial" panose="020B0604020202020204" pitchFamily="34" charset="0"/>
                <a:ea typeface="함초롬돋움" panose="020B0604000101010101" pitchFamily="50" charset="-127"/>
                <a:cs typeface="Arial" panose="020B0604020202020204" pitchFamily="34" charset="0"/>
              </a:rPr>
              <a:t>Hebrew 3:5, ‘Moses was faithful as a servant in all God’s house, bearing witness to what would be spoken by God in the future’</a:t>
            </a:r>
          </a:p>
          <a:p>
            <a:pPr marL="0" marR="0" indent="0" algn="just" fontAlgn="base" latinLnBrk="1">
              <a:lnSpc>
                <a:spcPct val="107000"/>
              </a:lnSpc>
              <a:spcBef>
                <a:spcPts val="0"/>
              </a:spcBef>
              <a:spcAft>
                <a:spcPts val="800"/>
              </a:spcAft>
            </a:pPr>
            <a:endParaRPr lang="en-US" sz="2400" kern="100" dirty="0">
              <a:solidFill>
                <a:srgbClr val="000000"/>
              </a:solidFill>
              <a:uFill>
                <a:solidFill>
                  <a:srgbClr val="000000"/>
                </a:solidFill>
              </a:uFill>
              <a:latin typeface="Arial" panose="020B0604020202020204" pitchFamily="34" charset="0"/>
              <a:ea typeface="함초롬돋움" panose="020B0604000101010101" pitchFamily="50" charset="-127"/>
              <a:cs typeface="Arial" panose="020B0604020202020204" pitchFamily="34" charset="0"/>
            </a:endParaRPr>
          </a:p>
          <a:p>
            <a:pPr marL="0" marR="0" indent="0" algn="just" fontAlgn="base" latinLnBrk="1">
              <a:lnSpc>
                <a:spcPct val="107000"/>
              </a:lnSpc>
              <a:spcBef>
                <a:spcPts val="0"/>
              </a:spcBef>
              <a:spcAft>
                <a:spcPts val="800"/>
              </a:spcAft>
            </a:pPr>
            <a:endParaRPr lang="en-US" sz="2400" kern="0" spc="0" dirty="0">
              <a:solidFill>
                <a:srgbClr val="000000"/>
              </a:solidFill>
              <a:effectLst/>
              <a:latin typeface="Arial" panose="020B0604020202020204" pitchFamily="34" charset="0"/>
              <a:cs typeface="Arial" panose="020B0604020202020204" pitchFamily="34" charset="0"/>
            </a:endParaRPr>
          </a:p>
        </p:txBody>
      </p:sp>
      <p:pic>
        <p:nvPicPr>
          <p:cNvPr id="7" name="그림 6">
            <a:extLst>
              <a:ext uri="{FF2B5EF4-FFF2-40B4-BE49-F238E27FC236}">
                <a16:creationId xmlns:a16="http://schemas.microsoft.com/office/drawing/2014/main" id="{09934B70-5D36-40EA-810C-F12B98B28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217" y="1107068"/>
            <a:ext cx="3528392" cy="2465948"/>
          </a:xfrm>
          <a:prstGeom prst="rect">
            <a:avLst/>
          </a:prstGeom>
        </p:spPr>
      </p:pic>
      <p:pic>
        <p:nvPicPr>
          <p:cNvPr id="9" name="그림 8">
            <a:extLst>
              <a:ext uri="{FF2B5EF4-FFF2-40B4-BE49-F238E27FC236}">
                <a16:creationId xmlns:a16="http://schemas.microsoft.com/office/drawing/2014/main" id="{43E9C1E4-DE7C-4B58-AAF2-E3F91AB38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7" y="3904199"/>
            <a:ext cx="3528392" cy="2304255"/>
          </a:xfrm>
          <a:prstGeom prst="rect">
            <a:avLst/>
          </a:prstGeom>
        </p:spPr>
      </p:pic>
    </p:spTree>
    <p:extLst>
      <p:ext uri="{BB962C8B-B14F-4D97-AF65-F5344CB8AC3E}">
        <p14:creationId xmlns:p14="http://schemas.microsoft.com/office/powerpoint/2010/main" val="724353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B092A95-8958-4C93-A05E-16EB2A94B01B}"/>
              </a:ext>
            </a:extLst>
          </p:cNvPr>
          <p:cNvSpPr>
            <a:spLocks noGrp="1"/>
          </p:cNvSpPr>
          <p:nvPr>
            <p:ph type="title"/>
          </p:nvPr>
        </p:nvSpPr>
        <p:spPr>
          <a:xfrm>
            <a:off x="2207568" y="116632"/>
            <a:ext cx="8496944" cy="1507067"/>
          </a:xfrm>
        </p:spPr>
        <p:txBody>
          <a:bodyPr>
            <a:normAutofit/>
          </a:bodyPr>
          <a:lstStyle/>
          <a:p>
            <a:r>
              <a:rPr lang="en-US" sz="4000" dirty="0">
                <a:latin typeface="Arial" panose="020B0604020202020204" pitchFamily="34" charset="0"/>
                <a:cs typeface="Arial" panose="020B0604020202020204" pitchFamily="34" charset="0"/>
              </a:rPr>
              <a:t>Summary and Reflection</a:t>
            </a:r>
          </a:p>
        </p:txBody>
      </p:sp>
      <p:graphicFrame>
        <p:nvGraphicFramePr>
          <p:cNvPr id="4" name="표 3">
            <a:extLst>
              <a:ext uri="{FF2B5EF4-FFF2-40B4-BE49-F238E27FC236}">
                <a16:creationId xmlns:a16="http://schemas.microsoft.com/office/drawing/2014/main" id="{A14D09C5-40F4-4B5B-901E-9DDE78C3E010}"/>
              </a:ext>
            </a:extLst>
          </p:cNvPr>
          <p:cNvGraphicFramePr>
            <a:graphicFrameLocks noGrp="1"/>
          </p:cNvGraphicFramePr>
          <p:nvPr>
            <p:extLst>
              <p:ext uri="{D42A27DB-BD31-4B8C-83A1-F6EECF244321}">
                <p14:modId xmlns:p14="http://schemas.microsoft.com/office/powerpoint/2010/main" val="569395370"/>
              </p:ext>
            </p:extLst>
          </p:nvPr>
        </p:nvGraphicFramePr>
        <p:xfrm>
          <a:off x="263352" y="1484784"/>
          <a:ext cx="11593286" cy="4536727"/>
        </p:xfrm>
        <a:graphic>
          <a:graphicData uri="http://schemas.openxmlformats.org/drawingml/2006/table">
            <a:tbl>
              <a:tblPr/>
              <a:tblGrid>
                <a:gridCol w="2448272">
                  <a:extLst>
                    <a:ext uri="{9D8B030D-6E8A-4147-A177-3AD203B41FA5}">
                      <a16:colId xmlns:a16="http://schemas.microsoft.com/office/drawing/2014/main" val="3313233417"/>
                    </a:ext>
                  </a:extLst>
                </a:gridCol>
                <a:gridCol w="3304006">
                  <a:extLst>
                    <a:ext uri="{9D8B030D-6E8A-4147-A177-3AD203B41FA5}">
                      <a16:colId xmlns:a16="http://schemas.microsoft.com/office/drawing/2014/main" val="2656411882"/>
                    </a:ext>
                  </a:extLst>
                </a:gridCol>
                <a:gridCol w="2920504">
                  <a:extLst>
                    <a:ext uri="{9D8B030D-6E8A-4147-A177-3AD203B41FA5}">
                      <a16:colId xmlns:a16="http://schemas.microsoft.com/office/drawing/2014/main" val="3896233934"/>
                    </a:ext>
                  </a:extLst>
                </a:gridCol>
                <a:gridCol w="2920504">
                  <a:extLst>
                    <a:ext uri="{9D8B030D-6E8A-4147-A177-3AD203B41FA5}">
                      <a16:colId xmlns:a16="http://schemas.microsoft.com/office/drawing/2014/main" val="1603234477"/>
                    </a:ext>
                  </a:extLst>
                </a:gridCol>
              </a:tblGrid>
              <a:tr h="1958742">
                <a:tc rowSpan="2">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Summary </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Land was given not by exploring but by possessing</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Walking through the wilderness to the Land </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Living in the Land by remembering, keeping the Word </a:t>
                      </a: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755551"/>
                  </a:ext>
                </a:extLst>
              </a:tr>
              <a:tr h="895865">
                <a:tc vMerge="1">
                  <a:txBody>
                    <a:bodyPr/>
                    <a:lstStyle/>
                    <a:p>
                      <a:endParaRPr lang="en-US"/>
                    </a:p>
                  </a:txBody>
                  <a:tcPr/>
                </a:tc>
                <a:tc>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Joshua </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Numbers</a:t>
                      </a: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Deuteronomy</a:t>
                      </a: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119894"/>
                  </a:ext>
                </a:extLst>
              </a:tr>
              <a:tr h="1682120">
                <a:tc>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Application </a:t>
                      </a:r>
                      <a:br>
                        <a:rPr lang="en-US" sz="2400" kern="100" spc="0" dirty="0">
                          <a:solidFill>
                            <a:srgbClr val="000000"/>
                          </a:solidFill>
                          <a:effectLst/>
                          <a:latin typeface="Arial" panose="020B0604020202020204" pitchFamily="34" charset="0"/>
                          <a:cs typeface="Arial" panose="020B0604020202020204" pitchFamily="34" charset="0"/>
                        </a:rPr>
                      </a:b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762759"/>
                  </a:ext>
                </a:extLst>
              </a:tr>
            </a:tbl>
          </a:graphicData>
        </a:graphic>
      </p:graphicFrame>
      <p:sp>
        <p:nvSpPr>
          <p:cNvPr id="5" name="Rectangle 1">
            <a:extLst>
              <a:ext uri="{FF2B5EF4-FFF2-40B4-BE49-F238E27FC236}">
                <a16:creationId xmlns:a16="http://schemas.microsoft.com/office/drawing/2014/main" id="{34B435CA-4017-4D3B-9493-E161260E7F96}"/>
              </a:ext>
            </a:extLst>
          </p:cNvPr>
          <p:cNvSpPr>
            <a:spLocks noChangeArrowheads="1"/>
          </p:cNvSpPr>
          <p:nvPr/>
        </p:nvSpPr>
        <p:spPr bwMode="auto">
          <a:xfrm>
            <a:off x="2279576" y="1988840"/>
            <a:ext cx="217326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42709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E4BBA30-6AED-4022-934C-91C4B4E1A652}"/>
              </a:ext>
            </a:extLst>
          </p:cNvPr>
          <p:cNvSpPr txBox="1"/>
          <p:nvPr/>
        </p:nvSpPr>
        <p:spPr>
          <a:xfrm>
            <a:off x="407368" y="-99392"/>
            <a:ext cx="7884876" cy="6828151"/>
          </a:xfrm>
          <a:prstGeom prst="rect">
            <a:avLst/>
          </a:prstGeom>
          <a:noFill/>
        </p:spPr>
        <p:txBody>
          <a:bodyPr wrap="square">
            <a:spAutoFit/>
          </a:bodyPr>
          <a:lstStyle/>
          <a:p>
            <a:pPr marL="0" marR="0" indent="0" algn="just" fontAlgn="base" latinLnBrk="1">
              <a:lnSpc>
                <a:spcPct val="107000"/>
              </a:lnSpc>
              <a:spcBef>
                <a:spcPts val="0"/>
              </a:spcBef>
              <a:spcAft>
                <a:spcPts val="800"/>
              </a:spcAft>
            </a:pPr>
            <a:r>
              <a:rPr lang="en-US" sz="4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a:t>
            </a:r>
            <a:r>
              <a:rPr lang="en-US" sz="4400"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Questions</a:t>
            </a:r>
          </a:p>
          <a:p>
            <a:pPr marL="0" marR="0" indent="0" algn="just" fontAlgn="base" latinLnBrk="1">
              <a:lnSpc>
                <a:spcPct val="107000"/>
              </a:lnSpc>
              <a:spcBef>
                <a:spcPts val="0"/>
              </a:spcBef>
              <a:spcAft>
                <a:spcPts val="800"/>
              </a:spcAft>
            </a:pPr>
            <a:endParaRPr lang="en-US" kern="100" dirty="0">
              <a:solidFill>
                <a:srgbClr val="000000"/>
              </a:solidFill>
              <a:uFill>
                <a:solidFill>
                  <a:srgbClr val="000000"/>
                </a:solidFill>
              </a:uFill>
              <a:latin typeface="맑은 고딕" panose="020B0503020000020004" pitchFamily="50" charset="-127"/>
              <a:ea typeface="맑은 고딕" panose="020B0503020000020004" pitchFamily="50" charset="-127"/>
            </a:endParaRPr>
          </a:p>
          <a:p>
            <a:pPr marL="0" marR="0" indent="0" algn="just" fontAlgn="base" latinLnBrk="1">
              <a:lnSpc>
                <a:spcPct val="107000"/>
              </a:lnSpc>
              <a:spcBef>
                <a:spcPts val="0"/>
              </a:spcBef>
              <a:spcAft>
                <a:spcPts val="800"/>
              </a:spcAft>
            </a:pPr>
            <a:r>
              <a:rPr lang="en-US" sz="28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Why</a:t>
            </a: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did God give the land of Canaan to the people of Israel? </a:t>
            </a:r>
          </a:p>
          <a:p>
            <a:pPr marL="0" marR="0" indent="0" algn="just" fontAlgn="base" latinLnBrk="1">
              <a:lnSpc>
                <a:spcPct val="107000"/>
              </a:lnSpc>
              <a:spcBef>
                <a:spcPts val="0"/>
              </a:spcBef>
              <a:spcAft>
                <a:spcPts val="800"/>
              </a:spcAft>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How did the people of Israel obtain the land?</a:t>
            </a:r>
            <a:endParaRPr lang="en-US" sz="28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endParaRPr lang="en-US" sz="1800" u="sng" kern="100" spc="0" dirty="0">
              <a:solidFill>
                <a:srgbClr val="000000"/>
              </a:solidFill>
              <a:effectLst/>
              <a:uFill>
                <a:solidFill>
                  <a:srgbClr val="000000"/>
                </a:solidFill>
              </a:uFill>
              <a:latin typeface="맑은 고딕" panose="020B0503020000020004" pitchFamily="50" charset="-127"/>
              <a:ea typeface="맑은 고딕" panose="020B0503020000020004" pitchFamily="50" charset="-127"/>
            </a:endParaRPr>
          </a:p>
          <a:p>
            <a:pPr marL="0" marR="0" indent="0" algn="just" fontAlgn="base" latinLnBrk="1">
              <a:lnSpc>
                <a:spcPct val="107000"/>
              </a:lnSpc>
              <a:spcBef>
                <a:spcPts val="0"/>
              </a:spcBef>
              <a:spcAft>
                <a:spcPts val="800"/>
              </a:spcAft>
            </a:pPr>
            <a:endParaRPr lang="en-US" u="sng" kern="100" dirty="0">
              <a:solidFill>
                <a:srgbClr val="000000"/>
              </a:solidFill>
              <a:uFill>
                <a:solidFill>
                  <a:srgbClr val="000000"/>
                </a:solidFill>
              </a:uFill>
              <a:latin typeface="맑은 고딕" panose="020B0503020000020004" pitchFamily="50" charset="-127"/>
              <a:ea typeface="맑은 고딕" panose="020B0503020000020004" pitchFamily="50" charset="-127"/>
            </a:endParaRPr>
          </a:p>
          <a:p>
            <a:pPr marL="0" marR="0" indent="0" algn="just" fontAlgn="base" latinLnBrk="1">
              <a:lnSpc>
                <a:spcPct val="107000"/>
              </a:lnSpc>
              <a:spcBef>
                <a:spcPts val="0"/>
              </a:spcBef>
              <a:spcAft>
                <a:spcPts val="800"/>
              </a:spcAft>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a:t>
            </a:r>
            <a:endParaRPr lang="en-US" sz="2000" kern="0" dirty="0">
              <a:solidFill>
                <a:srgbClr val="000000"/>
              </a:solidFill>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1:2, I have already given the children of Israel (acquiring the land)</a:t>
            </a:r>
            <a:endParaRPr lang="en-US" sz="20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endParaRPr lang="en-US" sz="20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1:2, But only the place where my feet tread is my land (possessing the land)</a:t>
            </a:r>
            <a:endParaRPr lang="en-US" sz="20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endParaRPr lang="en-US" sz="20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1:7-8, We must act according to the word to protect the land. (Protecting the land)</a:t>
            </a:r>
            <a:endParaRPr lang="en-US" sz="2000" kern="0" spc="0" dirty="0">
              <a:solidFill>
                <a:srgbClr val="000000"/>
              </a:solidFill>
              <a:effectLst/>
              <a:latin typeface="Arial" panose="020B0604020202020204" pitchFamily="34" charset="0"/>
              <a:cs typeface="Arial" panose="020B0604020202020204" pitchFamily="34" charset="0"/>
            </a:endParaRPr>
          </a:p>
        </p:txBody>
      </p:sp>
      <p:pic>
        <p:nvPicPr>
          <p:cNvPr id="9" name="그림 8">
            <a:extLst>
              <a:ext uri="{FF2B5EF4-FFF2-40B4-BE49-F238E27FC236}">
                <a16:creationId xmlns:a16="http://schemas.microsoft.com/office/drawing/2014/main" id="{1BC140B2-92E5-4D11-AE74-BC1E1E64C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295" y="620688"/>
            <a:ext cx="2907407" cy="3168351"/>
          </a:xfrm>
          <a:prstGeom prst="rect">
            <a:avLst/>
          </a:prstGeom>
        </p:spPr>
      </p:pic>
      <p:pic>
        <p:nvPicPr>
          <p:cNvPr id="13" name="그림 12">
            <a:extLst>
              <a:ext uri="{FF2B5EF4-FFF2-40B4-BE49-F238E27FC236}">
                <a16:creationId xmlns:a16="http://schemas.microsoft.com/office/drawing/2014/main" id="{E9C8DC09-C8F9-4274-BBB8-3973EF7A6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296" y="4149080"/>
            <a:ext cx="2907408" cy="2376264"/>
          </a:xfrm>
          <a:prstGeom prst="rect">
            <a:avLst/>
          </a:prstGeom>
        </p:spPr>
      </p:pic>
    </p:spTree>
    <p:extLst>
      <p:ext uri="{BB962C8B-B14F-4D97-AF65-F5344CB8AC3E}">
        <p14:creationId xmlns:p14="http://schemas.microsoft.com/office/powerpoint/2010/main" val="169966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8F9D01-0397-4678-950C-C6C396ED0A80}"/>
              </a:ext>
            </a:extLst>
          </p:cNvPr>
          <p:cNvSpPr txBox="1"/>
          <p:nvPr/>
        </p:nvSpPr>
        <p:spPr>
          <a:xfrm>
            <a:off x="191344" y="116632"/>
            <a:ext cx="8496944" cy="6385018"/>
          </a:xfrm>
          <a:prstGeom prst="rect">
            <a:avLst/>
          </a:prstGeom>
          <a:noFill/>
        </p:spPr>
        <p:txBody>
          <a:bodyPr wrap="square">
            <a:spAutoFit/>
          </a:bodyPr>
          <a:lstStyle/>
          <a:p>
            <a:pPr marL="0" marR="0" indent="0" algn="just" fontAlgn="base" latinLnBrk="1">
              <a:lnSpc>
                <a:spcPct val="107000"/>
              </a:lnSpc>
              <a:spcBef>
                <a:spcPts val="0"/>
              </a:spcBef>
              <a:spcAft>
                <a:spcPts val="800"/>
              </a:spcAft>
            </a:pPr>
            <a:r>
              <a:rPr lang="en-US" sz="3200"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1. The land has already been given.</a:t>
            </a:r>
            <a:endParaRPr lang="en-US" sz="3200" kern="0" spc="0" dirty="0">
              <a:solidFill>
                <a:srgbClr val="000000"/>
              </a:solidFill>
              <a:effectLst/>
              <a:latin typeface="Arial" panose="020B0604020202020204" pitchFamily="34" charset="0"/>
              <a:cs typeface="Arial" panose="020B0604020202020204" pitchFamily="34" charset="0"/>
            </a:endParaRPr>
          </a:p>
          <a:p>
            <a:pPr marL="457200" marR="0" indent="-457200" algn="just" fontAlgn="base" latinLnBrk="1">
              <a:lnSpc>
                <a:spcPct val="107000"/>
              </a:lnSpc>
              <a:spcBef>
                <a:spcPts val="0"/>
              </a:spcBef>
              <a:spcAft>
                <a:spcPts val="800"/>
              </a:spcAft>
              <a:buAutoNum type="arabicParenR"/>
            </a:pP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The land is not something that you acquire by fighting for it, but it has already been given.</a:t>
            </a:r>
          </a:p>
          <a:p>
            <a:pPr marL="457200" marR="0" indent="-457200" algn="just" fontAlgn="base" latinLnBrk="1">
              <a:lnSpc>
                <a:spcPct val="107000"/>
              </a:lnSpc>
              <a:spcBef>
                <a:spcPts val="0"/>
              </a:spcBef>
              <a:spcAft>
                <a:spcPts val="800"/>
              </a:spcAft>
              <a:buAutoNum type="arabicParenR"/>
            </a:pPr>
            <a:endParaRPr lang="en-US" sz="20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1:3, ‘I will give you every place’</a:t>
            </a:r>
            <a:endParaRPr lang="en-US" sz="20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1:6, ‘I will give this people the land that I swore to their fathers that I would give them’.</a:t>
            </a:r>
            <a:endParaRPr lang="en-US" sz="20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This land was already promised by God long ago.</a:t>
            </a:r>
            <a:endParaRPr lang="en-US" sz="20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Gen 13:14, ‘Lift up your eyes from where you are and look northward and southward and eastward and westward. I will give it to you and your descendants forever.’ Gen 15:13-14, ‘Your descendants will be strangers in a land that is not theirs and will serve them, and they will afflict them four hundred years... After that, they will come out with great wealth.’</a:t>
            </a:r>
            <a:endParaRPr lang="en-US" sz="20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Ex 3:8, ‘So I have come down to rescue them from the hand of the Egyptians and to bring them up oft of that land into a good and spacious land, a land flowing milk and honey...’.</a:t>
            </a:r>
            <a:endParaRPr lang="en-US" sz="2000" kern="0" spc="0" dirty="0">
              <a:solidFill>
                <a:srgbClr val="000000"/>
              </a:solidFill>
              <a:effectLst/>
              <a:latin typeface="Arial" panose="020B0604020202020204" pitchFamily="34" charset="0"/>
              <a:cs typeface="Arial" panose="020B0604020202020204" pitchFamily="34" charset="0"/>
            </a:endParaRPr>
          </a:p>
        </p:txBody>
      </p:sp>
      <p:pic>
        <p:nvPicPr>
          <p:cNvPr id="8" name="그림 7">
            <a:extLst>
              <a:ext uri="{FF2B5EF4-FFF2-40B4-BE49-F238E27FC236}">
                <a16:creationId xmlns:a16="http://schemas.microsoft.com/office/drawing/2014/main" id="{53C07930-F5D7-4E96-B3AD-DCCC196F5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790" y="1412776"/>
            <a:ext cx="3024337" cy="4320480"/>
          </a:xfrm>
          <a:prstGeom prst="rect">
            <a:avLst/>
          </a:prstGeom>
        </p:spPr>
      </p:pic>
    </p:spTree>
    <p:extLst>
      <p:ext uri="{BB962C8B-B14F-4D97-AF65-F5344CB8AC3E}">
        <p14:creationId xmlns:p14="http://schemas.microsoft.com/office/powerpoint/2010/main" val="4282784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5D36C702-D206-43AC-9A37-800A8E94D7CA}"/>
              </a:ext>
            </a:extLst>
          </p:cNvPr>
          <p:cNvSpPr>
            <a:spLocks noGrp="1"/>
          </p:cNvSpPr>
          <p:nvPr>
            <p:ph idx="1"/>
          </p:nvPr>
        </p:nvSpPr>
        <p:spPr>
          <a:xfrm>
            <a:off x="684212" y="-99392"/>
            <a:ext cx="6779940" cy="4464496"/>
          </a:xfrm>
        </p:spPr>
        <p:txBody>
          <a:bodyPr>
            <a:noAutofit/>
          </a:bodyPr>
          <a:lstStyle/>
          <a:p>
            <a:endParaRPr lang="en-US" sz="3200"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endParaRPr lang="en-US" sz="3200" u="sng"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endParaRPr lang="en-US" sz="3200"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endParaRPr lang="en-US" sz="3200" u="sng"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endParaRPr lang="en-US" sz="3200"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r>
              <a:rPr lang="en-US" sz="3200"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Walter </a:t>
            </a:r>
            <a:r>
              <a:rPr lang="en-US" sz="3200" u="sng"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Bruggemann</a:t>
            </a:r>
            <a:r>
              <a:rPr lang="en-US" sz="3200"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‘The Land’</a:t>
            </a:r>
          </a:p>
          <a:p>
            <a:r>
              <a:rPr lang="en-US" sz="3200" dirty="0">
                <a:latin typeface="Arial" panose="020B0604020202020204" pitchFamily="34" charset="0"/>
                <a:cs typeface="Arial" panose="020B0604020202020204" pitchFamily="34" charset="0"/>
              </a:rPr>
              <a:t>1. Gift</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2. Temptation</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3. Task</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4. Promise</a:t>
            </a:r>
          </a:p>
        </p:txBody>
      </p:sp>
      <p:pic>
        <p:nvPicPr>
          <p:cNvPr id="5" name="그림 4">
            <a:extLst>
              <a:ext uri="{FF2B5EF4-FFF2-40B4-BE49-F238E27FC236}">
                <a16:creationId xmlns:a16="http://schemas.microsoft.com/office/drawing/2014/main" id="{844FAD3D-184A-46AA-A65D-1E2D713A3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184" y="1484784"/>
            <a:ext cx="3888432" cy="4824536"/>
          </a:xfrm>
          <a:prstGeom prst="rect">
            <a:avLst/>
          </a:prstGeom>
        </p:spPr>
      </p:pic>
    </p:spTree>
    <p:extLst>
      <p:ext uri="{BB962C8B-B14F-4D97-AF65-F5344CB8AC3E}">
        <p14:creationId xmlns:p14="http://schemas.microsoft.com/office/powerpoint/2010/main" val="1457630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C7258D9C-D784-4EBB-B396-657EC5920A10}"/>
              </a:ext>
            </a:extLst>
          </p:cNvPr>
          <p:cNvSpPr>
            <a:spLocks noGrp="1"/>
          </p:cNvSpPr>
          <p:nvPr>
            <p:ph idx="1"/>
          </p:nvPr>
        </p:nvSpPr>
        <p:spPr>
          <a:xfrm>
            <a:off x="684213" y="685800"/>
            <a:ext cx="7500019" cy="5695528"/>
          </a:xfrm>
        </p:spPr>
        <p:txBody>
          <a:bodyPr>
            <a:normAutofit/>
          </a:bodyPr>
          <a:lstStyle/>
          <a:p>
            <a:pPr marL="0" marR="0" indent="0" algn="just" fontAlgn="base" latinLnBrk="1">
              <a:lnSpc>
                <a:spcPct val="107000"/>
              </a:lnSpc>
              <a:spcBef>
                <a:spcPts val="0"/>
              </a:spcBef>
              <a:spcAft>
                <a:spcPts val="800"/>
              </a:spcAft>
              <a:buNone/>
            </a:pPr>
            <a:r>
              <a:rPr lang="en-US" sz="36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12 Spies in Numbers 13-14</a:t>
            </a:r>
          </a:p>
          <a:p>
            <a:pPr marL="0" marR="0" indent="0" fontAlgn="base" latinLnBrk="1">
              <a:lnSpc>
                <a:spcPct val="107000"/>
              </a:lnSpc>
              <a:spcBef>
                <a:spcPts val="0"/>
              </a:spcBef>
              <a:spcAft>
                <a:spcPts val="800"/>
              </a:spcAft>
              <a:buNone/>
            </a:pPr>
            <a:endParaRPr lang="en-US" sz="4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fontAlgn="base" latinLnBrk="1">
              <a:lnSpc>
                <a:spcPct val="107000"/>
              </a:lnSpc>
              <a:spcBef>
                <a:spcPts val="0"/>
              </a:spcBef>
              <a:spcAft>
                <a:spcPts val="800"/>
              </a:spcAft>
              <a:buNone/>
            </a:pPr>
            <a:r>
              <a:rPr lang="en-US" sz="3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Numbers 13:26, ‘At the end of the 3rd day they returned from exploring the land’. However, Joshua and Caleb, among the 12 spies, had different thoughts. </a:t>
            </a:r>
          </a:p>
          <a:p>
            <a:pPr marL="0" marR="0" indent="0" fontAlgn="base" latinLnBrk="1">
              <a:lnSpc>
                <a:spcPct val="107000"/>
              </a:lnSpc>
              <a:spcBef>
                <a:spcPts val="0"/>
              </a:spcBef>
              <a:spcAft>
                <a:spcPts val="800"/>
              </a:spcAft>
            </a:pPr>
            <a:endParaRPr lang="en-US" sz="30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fontAlgn="base" latinLnBrk="1">
              <a:lnSpc>
                <a:spcPct val="107000"/>
              </a:lnSpc>
              <a:spcBef>
                <a:spcPts val="0"/>
              </a:spcBef>
              <a:spcAft>
                <a:spcPts val="800"/>
              </a:spcAft>
              <a:buNone/>
            </a:pPr>
            <a:r>
              <a:rPr lang="en-US" sz="3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Numbers 13:30, ‘We should go up and take possession of the land’. </a:t>
            </a:r>
            <a:endParaRPr lang="en-US" sz="3000" kern="0" spc="0" dirty="0">
              <a:solidFill>
                <a:srgbClr val="000000"/>
              </a:solidFill>
              <a:effectLst/>
              <a:latin typeface="Arial" panose="020B0604020202020204" pitchFamily="34" charset="0"/>
              <a:cs typeface="Arial" panose="020B0604020202020204" pitchFamily="34" charset="0"/>
            </a:endParaRPr>
          </a:p>
          <a:p>
            <a:endParaRPr lang="en-US" dirty="0"/>
          </a:p>
        </p:txBody>
      </p:sp>
      <p:pic>
        <p:nvPicPr>
          <p:cNvPr id="5" name="그림 4">
            <a:extLst>
              <a:ext uri="{FF2B5EF4-FFF2-40B4-BE49-F238E27FC236}">
                <a16:creationId xmlns:a16="http://schemas.microsoft.com/office/drawing/2014/main" id="{E64105F9-DDCD-4FA2-9AA9-7D7EDC506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256" y="1409328"/>
            <a:ext cx="3600400" cy="4248472"/>
          </a:xfrm>
          <a:prstGeom prst="rect">
            <a:avLst/>
          </a:prstGeom>
        </p:spPr>
      </p:pic>
    </p:spTree>
    <p:extLst>
      <p:ext uri="{BB962C8B-B14F-4D97-AF65-F5344CB8AC3E}">
        <p14:creationId xmlns:p14="http://schemas.microsoft.com/office/powerpoint/2010/main" val="163781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CFACC-D6B4-4A99-884B-ACC0A8FACFF4}"/>
              </a:ext>
            </a:extLst>
          </p:cNvPr>
          <p:cNvSpPr txBox="1"/>
          <p:nvPr/>
        </p:nvSpPr>
        <p:spPr>
          <a:xfrm>
            <a:off x="1343472" y="260648"/>
            <a:ext cx="8521624" cy="3033972"/>
          </a:xfrm>
          <a:prstGeom prst="rect">
            <a:avLst/>
          </a:prstGeom>
          <a:noFill/>
        </p:spPr>
        <p:txBody>
          <a:bodyPr wrap="square">
            <a:spAutoFit/>
          </a:bodyPr>
          <a:lstStyle/>
          <a:p>
            <a:pPr marL="0" marR="0" indent="0" algn="just" fontAlgn="base" latinLnBrk="1">
              <a:lnSpc>
                <a:spcPct val="107000"/>
              </a:lnSpc>
              <a:spcBef>
                <a:spcPts val="0"/>
              </a:spcBef>
              <a:spcAft>
                <a:spcPts val="800"/>
              </a:spcAft>
            </a:pPr>
            <a:r>
              <a:rPr lang="en-US" sz="4400" kern="100" spc="0" dirty="0">
                <a:solidFill>
                  <a:srgbClr val="000000"/>
                </a:solidFill>
                <a:effectLst/>
                <a:uFill>
                  <a:solidFill>
                    <a:srgbClr val="000000"/>
                  </a:solidFill>
                </a:uFill>
                <a:latin typeface="맑은 고딕" panose="020B0503020000020004" pitchFamily="50" charset="-127"/>
                <a:ea typeface="맑은 고딕" panose="020B0503020000020004" pitchFamily="50" charset="-127"/>
              </a:rPr>
              <a:t>      </a:t>
            </a:r>
            <a:r>
              <a:rPr lang="en-US" sz="4400" kern="100" spc="0" dirty="0">
                <a:solidFill>
                  <a:srgbClr val="000000"/>
                </a:solidFill>
                <a:effectLst/>
                <a:highlight>
                  <a:srgbClr val="FFFF00"/>
                </a:highlight>
                <a:uFill>
                  <a:solidFill>
                    <a:srgbClr val="000000"/>
                  </a:solidFill>
                </a:uFill>
                <a:latin typeface="맑은 고딕" panose="020B0503020000020004" pitchFamily="50" charset="-127"/>
                <a:ea typeface="맑은 고딕" panose="020B0503020000020004" pitchFamily="50" charset="-127"/>
              </a:rPr>
              <a:t>Exploring or Conquering? </a:t>
            </a:r>
            <a:endParaRPr lang="en-US" sz="4400" kern="0" spc="0" dirty="0">
              <a:solidFill>
                <a:srgbClr val="000000"/>
              </a:solidFill>
              <a:effectLst/>
              <a:highlight>
                <a:srgbClr val="FFFF00"/>
              </a:highlight>
              <a:latin typeface="함초롬바탕" panose="02030604000101010101" pitchFamily="18" charset="-127"/>
            </a:endParaRPr>
          </a:p>
          <a:p>
            <a:pPr marL="0" marR="0" indent="0" algn="just" fontAlgn="base" latinLnBrk="1">
              <a:lnSpc>
                <a:spcPct val="107000"/>
              </a:lnSpc>
              <a:spcBef>
                <a:spcPts val="0"/>
              </a:spcBef>
              <a:spcAft>
                <a:spcPts val="800"/>
              </a:spcAft>
            </a:pPr>
            <a:endParaRPr lang="en-US" sz="2800" kern="100" spc="0" dirty="0">
              <a:solidFill>
                <a:srgbClr val="000000"/>
              </a:solidFill>
              <a:effectLst/>
              <a:uFill>
                <a:solidFill>
                  <a:srgbClr val="000000"/>
                </a:solidFill>
              </a:uFill>
              <a:latin typeface="맑은 고딕" panose="020B0503020000020004" pitchFamily="50" charset="-127"/>
              <a:ea typeface="맑은 고딕" panose="020B0503020000020004" pitchFamily="50" charset="-127"/>
            </a:endParaRPr>
          </a:p>
          <a:p>
            <a:pPr marL="0" marR="0" indent="0" algn="just" fontAlgn="base" latinLnBrk="1">
              <a:lnSpc>
                <a:spcPct val="107000"/>
              </a:lnSpc>
              <a:spcBef>
                <a:spcPts val="0"/>
              </a:spcBef>
              <a:spcAft>
                <a:spcPts val="800"/>
              </a:spcAft>
            </a:pPr>
            <a:endParaRPr lang="en-US" sz="2800" kern="100" dirty="0">
              <a:solidFill>
                <a:srgbClr val="000000"/>
              </a:solidFill>
              <a:uFill>
                <a:solidFill>
                  <a:srgbClr val="000000"/>
                </a:solidFill>
              </a:uFill>
              <a:latin typeface="맑은 고딕" panose="020B0503020000020004" pitchFamily="50" charset="-127"/>
              <a:ea typeface="맑은 고딕" panose="020B0503020000020004" pitchFamily="50" charset="-127"/>
            </a:endParaRPr>
          </a:p>
          <a:p>
            <a:pPr marL="0" marR="0" indent="0" algn="just" fontAlgn="base" latinLnBrk="1">
              <a:lnSpc>
                <a:spcPct val="107000"/>
              </a:lnSpc>
              <a:spcBef>
                <a:spcPts val="0"/>
              </a:spcBef>
              <a:spcAft>
                <a:spcPts val="800"/>
              </a:spcAft>
            </a:pPr>
            <a:r>
              <a:rPr lang="en-US" sz="2800" kern="100" spc="0" dirty="0">
                <a:solidFill>
                  <a:srgbClr val="000000"/>
                </a:solidFill>
                <a:effectLst/>
                <a:uFill>
                  <a:solidFill>
                    <a:srgbClr val="000000"/>
                  </a:solidFill>
                </a:uFill>
                <a:latin typeface="맑은 고딕" panose="020B0503020000020004" pitchFamily="50" charset="-127"/>
                <a:ea typeface="맑은 고딕" panose="020B0503020000020004" pitchFamily="50" charset="-127"/>
              </a:rPr>
              <a:t>Deuteronomy 1:8, 1:21, 1:39, 2:24, </a:t>
            </a:r>
          </a:p>
          <a:p>
            <a:pPr marL="0" marR="0" indent="0" algn="just" fontAlgn="base" latinLnBrk="1">
              <a:lnSpc>
                <a:spcPct val="107000"/>
              </a:lnSpc>
              <a:spcBef>
                <a:spcPts val="0"/>
              </a:spcBef>
              <a:spcAft>
                <a:spcPts val="800"/>
              </a:spcAft>
            </a:pPr>
            <a:r>
              <a:rPr lang="en-US" sz="2800" kern="100" spc="0" dirty="0">
                <a:solidFill>
                  <a:srgbClr val="000000"/>
                </a:solidFill>
                <a:effectLst/>
                <a:uFill>
                  <a:solidFill>
                    <a:srgbClr val="000000"/>
                  </a:solidFill>
                </a:uFill>
                <a:latin typeface="맑은 고딕" panose="020B0503020000020004" pitchFamily="50" charset="-127"/>
                <a:ea typeface="맑은 고딕" panose="020B0503020000020004" pitchFamily="50" charset="-127"/>
              </a:rPr>
              <a:t>‘Go in and take possession of the land’. </a:t>
            </a:r>
            <a:endParaRPr lang="en-US" sz="2800" kern="0" spc="0" dirty="0">
              <a:solidFill>
                <a:srgbClr val="000000"/>
              </a:solidFill>
              <a:effectLst/>
              <a:latin typeface="함초롬바탕" panose="02030604000101010101" pitchFamily="18" charset="-127"/>
            </a:endParaRPr>
          </a:p>
        </p:txBody>
      </p:sp>
      <p:sp>
        <p:nvSpPr>
          <p:cNvPr id="7" name="TextBox 6">
            <a:extLst>
              <a:ext uri="{FF2B5EF4-FFF2-40B4-BE49-F238E27FC236}">
                <a16:creationId xmlns:a16="http://schemas.microsoft.com/office/drawing/2014/main" id="{1B2FE67D-5340-4DCD-ADBC-F25B8B542067}"/>
              </a:ext>
            </a:extLst>
          </p:cNvPr>
          <p:cNvSpPr txBox="1"/>
          <p:nvPr/>
        </p:nvSpPr>
        <p:spPr>
          <a:xfrm>
            <a:off x="695400" y="3861048"/>
            <a:ext cx="11125236" cy="2244653"/>
          </a:xfrm>
          <a:prstGeom prst="rect">
            <a:avLst/>
          </a:prstGeom>
          <a:noFill/>
        </p:spPr>
        <p:txBody>
          <a:bodyPr wrap="square">
            <a:spAutoFit/>
          </a:bodyPr>
          <a:lstStyle/>
          <a:p>
            <a:pPr marL="0" marR="0" indent="0" algn="r"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What is the land to you? Your future, your business, your gift, your mission, your family, your life, your job, your destiny, your mission.... </a:t>
            </a:r>
          </a:p>
          <a:p>
            <a:pPr marL="0" marR="0" indent="0" algn="just" fontAlgn="base" latinLnBrk="1">
              <a:lnSpc>
                <a:spcPct val="107000"/>
              </a:lnSpc>
              <a:spcBef>
                <a:spcPts val="0"/>
              </a:spcBef>
              <a:spcAft>
                <a:spcPts val="800"/>
              </a:spcAft>
            </a:pPr>
            <a:endParaRPr lang="en-US" sz="2400" b="1" kern="100" dirty="0">
              <a:solidFill>
                <a:srgbClr val="000000"/>
              </a:solid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Lev 25:23, ‘The land must not be sold permanently, because the land is mine and you reside in my land as foreigners and strangers’</a:t>
            </a:r>
            <a:endParaRPr lang="en-US" sz="2400" kern="0" spc="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21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1A0A84-7F31-4783-A263-93557D8D560F}"/>
              </a:ext>
            </a:extLst>
          </p:cNvPr>
          <p:cNvSpPr txBox="1"/>
          <p:nvPr/>
        </p:nvSpPr>
        <p:spPr>
          <a:xfrm>
            <a:off x="551384" y="1117309"/>
            <a:ext cx="6912768" cy="4623382"/>
          </a:xfrm>
          <a:prstGeom prst="rect">
            <a:avLst/>
          </a:prstGeom>
          <a:noFill/>
        </p:spPr>
        <p:txBody>
          <a:bodyPr wrap="square">
            <a:spAutoFit/>
          </a:bodyPr>
          <a:lstStyle/>
          <a:p>
            <a:pPr marL="0" marR="0" indent="0" algn="just" fontAlgn="base" latinLnBrk="1">
              <a:lnSpc>
                <a:spcPct val="107000"/>
              </a:lnSpc>
              <a:spcBef>
                <a:spcPts val="0"/>
              </a:spcBef>
              <a:spcAft>
                <a:spcPts val="800"/>
              </a:spcAft>
            </a:pPr>
            <a:r>
              <a:rPr lang="en-US" sz="3600" u="sng"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2. </a:t>
            </a:r>
            <a:r>
              <a:rPr lang="en-US" sz="3600"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But it will be mine only if I step on it with my foot.</a:t>
            </a:r>
          </a:p>
          <a:p>
            <a:pPr marR="0" algn="just" fontAlgn="base" latinLnBrk="1">
              <a:lnSpc>
                <a:spcPct val="107000"/>
              </a:lnSpc>
              <a:spcBef>
                <a:spcPts val="0"/>
              </a:spcBef>
              <a:spcAft>
                <a:spcPts val="800"/>
              </a:spcAft>
            </a:pPr>
            <a:endParaRPr lang="en-US" sz="3600" kern="0" dirty="0">
              <a:solidFill>
                <a:srgbClr val="000000"/>
              </a:solidFill>
              <a:latin typeface="Arial" panose="020B0604020202020204" pitchFamily="34" charset="0"/>
              <a:cs typeface="Arial" panose="020B0604020202020204" pitchFamily="34" charset="0"/>
            </a:endParaRPr>
          </a:p>
          <a:p>
            <a:pPr marR="0" algn="just" fontAlgn="base" latinLnBrk="1">
              <a:lnSpc>
                <a:spcPct val="107000"/>
              </a:lnSpc>
              <a:spcBef>
                <a:spcPts val="0"/>
              </a:spcBef>
              <a:spcAft>
                <a:spcPts val="800"/>
              </a:spcAft>
            </a:pPr>
            <a:r>
              <a:rPr lang="en-US" sz="2400"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The Wilderness where Israelites walked</a:t>
            </a:r>
          </a:p>
          <a:p>
            <a:pPr marL="457200" marR="0" indent="-457200" algn="just" fontAlgn="base" latinLnBrk="1">
              <a:lnSpc>
                <a:spcPct val="107000"/>
              </a:lnSpc>
              <a:spcBef>
                <a:spcPts val="0"/>
              </a:spcBef>
              <a:spcAft>
                <a:spcPts val="800"/>
              </a:spcAft>
              <a:buAutoNum type="arabicParenR"/>
            </a:pPr>
            <a:endParaRPr lang="en-US" sz="2400" u="sng"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pP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1:4, "From the wilderness and this Lebanon to the great river, the River Euphrates, all the land of the Hittites, and to the Great Sea toward the going down of the sun, shall be your territory."</a:t>
            </a:r>
            <a:endParaRPr lang="en-US" sz="2400" kern="0" spc="0" dirty="0">
              <a:solidFill>
                <a:srgbClr val="000000"/>
              </a:solidFill>
              <a:effectLst/>
              <a:latin typeface="Arial" panose="020B0604020202020204" pitchFamily="34" charset="0"/>
              <a:cs typeface="Arial" panose="020B0604020202020204" pitchFamily="34" charset="0"/>
            </a:endParaRPr>
          </a:p>
        </p:txBody>
      </p:sp>
      <p:pic>
        <p:nvPicPr>
          <p:cNvPr id="3" name="그림 2">
            <a:extLst>
              <a:ext uri="{FF2B5EF4-FFF2-40B4-BE49-F238E27FC236}">
                <a16:creationId xmlns:a16="http://schemas.microsoft.com/office/drawing/2014/main" id="{C0EB1EF8-6D06-49CB-AF34-4A9BB3FBA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208" y="1375932"/>
            <a:ext cx="3960440" cy="4364759"/>
          </a:xfrm>
          <a:prstGeom prst="rect">
            <a:avLst/>
          </a:prstGeom>
        </p:spPr>
      </p:pic>
    </p:spTree>
    <p:extLst>
      <p:ext uri="{BB962C8B-B14F-4D97-AF65-F5344CB8AC3E}">
        <p14:creationId xmlns:p14="http://schemas.microsoft.com/office/powerpoint/2010/main" val="85932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표 1">
            <a:extLst>
              <a:ext uri="{FF2B5EF4-FFF2-40B4-BE49-F238E27FC236}">
                <a16:creationId xmlns:a16="http://schemas.microsoft.com/office/drawing/2014/main" id="{300E0037-18B6-4DD1-80E1-2F2E6799DCE6}"/>
              </a:ext>
            </a:extLst>
          </p:cNvPr>
          <p:cNvGraphicFramePr>
            <a:graphicFrameLocks noGrp="1"/>
          </p:cNvGraphicFramePr>
          <p:nvPr>
            <p:extLst>
              <p:ext uri="{D42A27DB-BD31-4B8C-83A1-F6EECF244321}">
                <p14:modId xmlns:p14="http://schemas.microsoft.com/office/powerpoint/2010/main" val="837691168"/>
              </p:ext>
            </p:extLst>
          </p:nvPr>
        </p:nvGraphicFramePr>
        <p:xfrm>
          <a:off x="376475" y="1766145"/>
          <a:ext cx="6223581" cy="4068096"/>
        </p:xfrm>
        <a:graphic>
          <a:graphicData uri="http://schemas.openxmlformats.org/drawingml/2006/table">
            <a:tbl>
              <a:tblPr/>
              <a:tblGrid>
                <a:gridCol w="2074527">
                  <a:extLst>
                    <a:ext uri="{9D8B030D-6E8A-4147-A177-3AD203B41FA5}">
                      <a16:colId xmlns:a16="http://schemas.microsoft.com/office/drawing/2014/main" val="2650276357"/>
                    </a:ext>
                  </a:extLst>
                </a:gridCol>
                <a:gridCol w="2074527">
                  <a:extLst>
                    <a:ext uri="{9D8B030D-6E8A-4147-A177-3AD203B41FA5}">
                      <a16:colId xmlns:a16="http://schemas.microsoft.com/office/drawing/2014/main" val="206804376"/>
                    </a:ext>
                  </a:extLst>
                </a:gridCol>
                <a:gridCol w="2074527">
                  <a:extLst>
                    <a:ext uri="{9D8B030D-6E8A-4147-A177-3AD203B41FA5}">
                      <a16:colId xmlns:a16="http://schemas.microsoft.com/office/drawing/2014/main" val="3271996858"/>
                    </a:ext>
                  </a:extLst>
                </a:gridCol>
              </a:tblGrid>
              <a:tr h="1296130">
                <a:tc>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Num 1-10 (Preparation to start)</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Num 11-20 (Wandering)</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Num 21-36 (Preparation to enter)</a:t>
                      </a: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629632"/>
                  </a:ext>
                </a:extLst>
              </a:tr>
              <a:tr h="1058653">
                <a:tc>
                  <a:txBody>
                    <a:bodyPr/>
                    <a:lstStyle/>
                    <a:p>
                      <a:pPr marL="0" marR="0" indent="0" algn="just" fontAlgn="base" latinLnBrk="1">
                        <a:lnSpc>
                          <a:spcPct val="107000"/>
                        </a:lnSpc>
                        <a:spcBef>
                          <a:spcPts val="0"/>
                        </a:spcBef>
                        <a:spcAft>
                          <a:spcPts val="800"/>
                        </a:spcAft>
                      </a:pPr>
                      <a:r>
                        <a:rPr lang="en-US" sz="24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Mount Sinai</a:t>
                      </a: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Wilderness</a:t>
                      </a: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Trans Jordan</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767912"/>
                  </a:ext>
                </a:extLst>
              </a:tr>
              <a:tr h="1713313">
                <a:tc>
                  <a:txBody>
                    <a:bodyPr/>
                    <a:lstStyle/>
                    <a:p>
                      <a:pPr marL="0" marR="0" indent="0" algn="just" fontAlgn="base" latinLnBrk="1">
                        <a:lnSpc>
                          <a:spcPct val="107000"/>
                        </a:lnSpc>
                        <a:spcBef>
                          <a:spcPts val="0"/>
                        </a:spcBef>
                        <a:spcAft>
                          <a:spcPts val="800"/>
                        </a:spcAft>
                      </a:pPr>
                      <a:r>
                        <a:rPr lang="en-US" sz="24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Origanization of the people</a:t>
                      </a: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From Kadesh to Plains of Moab</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Reotoranization</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876415"/>
                  </a:ext>
                </a:extLst>
              </a:tr>
            </a:tbl>
          </a:graphicData>
        </a:graphic>
      </p:graphicFrame>
      <p:sp>
        <p:nvSpPr>
          <p:cNvPr id="3" name="Rectangle 1">
            <a:extLst>
              <a:ext uri="{FF2B5EF4-FFF2-40B4-BE49-F238E27FC236}">
                <a16:creationId xmlns:a16="http://schemas.microsoft.com/office/drawing/2014/main" id="{67F40583-E5CE-4308-8BB7-A8829BD4C193}"/>
              </a:ext>
            </a:extLst>
          </p:cNvPr>
          <p:cNvSpPr>
            <a:spLocks noChangeArrowheads="1"/>
          </p:cNvSpPr>
          <p:nvPr/>
        </p:nvSpPr>
        <p:spPr bwMode="auto">
          <a:xfrm>
            <a:off x="2287587" y="1093658"/>
            <a:ext cx="12505087" cy="152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제목 3">
            <a:extLst>
              <a:ext uri="{FF2B5EF4-FFF2-40B4-BE49-F238E27FC236}">
                <a16:creationId xmlns:a16="http://schemas.microsoft.com/office/drawing/2014/main" id="{9A84EB65-18AB-4DF0-845B-C5F45FB92FF9}"/>
              </a:ext>
            </a:extLst>
          </p:cNvPr>
          <p:cNvSpPr>
            <a:spLocks noGrp="1"/>
          </p:cNvSpPr>
          <p:nvPr>
            <p:ph type="title"/>
          </p:nvPr>
        </p:nvSpPr>
        <p:spPr>
          <a:xfrm>
            <a:off x="376475" y="116632"/>
            <a:ext cx="8534400" cy="1507067"/>
          </a:xfrm>
        </p:spPr>
        <p:txBody>
          <a:bodyPr>
            <a:normAutofit/>
          </a:bodyPr>
          <a:lstStyle/>
          <a:p>
            <a:r>
              <a:rPr lang="en-US" dirty="0">
                <a:latin typeface="Arial" panose="020B0604020202020204" pitchFamily="34" charset="0"/>
                <a:cs typeface="Arial" panose="020B0604020202020204" pitchFamily="34" charset="0"/>
              </a:rPr>
              <a:t>Numbers</a:t>
            </a:r>
          </a:p>
        </p:txBody>
      </p:sp>
      <p:pic>
        <p:nvPicPr>
          <p:cNvPr id="6" name="그림 5">
            <a:extLst>
              <a:ext uri="{FF2B5EF4-FFF2-40B4-BE49-F238E27FC236}">
                <a16:creationId xmlns:a16="http://schemas.microsoft.com/office/drawing/2014/main" id="{3D89E89F-884C-4611-8EA4-1C958755B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096" y="1766144"/>
            <a:ext cx="5040560" cy="4068096"/>
          </a:xfrm>
          <a:prstGeom prst="rect">
            <a:avLst/>
          </a:prstGeom>
        </p:spPr>
      </p:pic>
    </p:spTree>
    <p:extLst>
      <p:ext uri="{BB962C8B-B14F-4D97-AF65-F5344CB8AC3E}">
        <p14:creationId xmlns:p14="http://schemas.microsoft.com/office/powerpoint/2010/main" val="238380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C418A7F-7B54-4760-AA1A-1473CF984555}"/>
              </a:ext>
            </a:extLst>
          </p:cNvPr>
          <p:cNvSpPr>
            <a:spLocks noGrp="1"/>
          </p:cNvSpPr>
          <p:nvPr>
            <p:ph type="title"/>
          </p:nvPr>
        </p:nvSpPr>
        <p:spPr>
          <a:xfrm>
            <a:off x="407368" y="692696"/>
            <a:ext cx="8534400" cy="621183"/>
          </a:xfrm>
        </p:spPr>
        <p:txBody>
          <a:bodyPr>
            <a:normAutofit/>
          </a:bodyPr>
          <a:lstStyle/>
          <a:p>
            <a:r>
              <a:rPr lang="en-US" sz="3200" dirty="0">
                <a:latin typeface="Arial" panose="020B0604020202020204" pitchFamily="34" charset="0"/>
                <a:cs typeface="Arial" panose="020B0604020202020204" pitchFamily="34" charset="0"/>
              </a:rPr>
              <a:t>4 Human Problems</a:t>
            </a:r>
          </a:p>
        </p:txBody>
      </p:sp>
      <p:graphicFrame>
        <p:nvGraphicFramePr>
          <p:cNvPr id="3" name="표 2">
            <a:extLst>
              <a:ext uri="{FF2B5EF4-FFF2-40B4-BE49-F238E27FC236}">
                <a16:creationId xmlns:a16="http://schemas.microsoft.com/office/drawing/2014/main" id="{70FA0154-07E1-47D6-B46F-18B9FE18E149}"/>
              </a:ext>
            </a:extLst>
          </p:cNvPr>
          <p:cNvGraphicFramePr>
            <a:graphicFrameLocks noGrp="1"/>
          </p:cNvGraphicFramePr>
          <p:nvPr>
            <p:extLst>
              <p:ext uri="{D42A27DB-BD31-4B8C-83A1-F6EECF244321}">
                <p14:modId xmlns:p14="http://schemas.microsoft.com/office/powerpoint/2010/main" val="1762260649"/>
              </p:ext>
            </p:extLst>
          </p:nvPr>
        </p:nvGraphicFramePr>
        <p:xfrm>
          <a:off x="551384" y="1567849"/>
          <a:ext cx="6480720" cy="873978"/>
        </p:xfrm>
        <a:graphic>
          <a:graphicData uri="http://schemas.openxmlformats.org/drawingml/2006/table">
            <a:tbl>
              <a:tblPr/>
              <a:tblGrid>
                <a:gridCol w="1100499">
                  <a:extLst>
                    <a:ext uri="{9D8B030D-6E8A-4147-A177-3AD203B41FA5}">
                      <a16:colId xmlns:a16="http://schemas.microsoft.com/office/drawing/2014/main" val="2473318546"/>
                    </a:ext>
                  </a:extLst>
                </a:gridCol>
                <a:gridCol w="1260085">
                  <a:extLst>
                    <a:ext uri="{9D8B030D-6E8A-4147-A177-3AD203B41FA5}">
                      <a16:colId xmlns:a16="http://schemas.microsoft.com/office/drawing/2014/main" val="1652572934"/>
                    </a:ext>
                  </a:extLst>
                </a:gridCol>
                <a:gridCol w="2060068">
                  <a:extLst>
                    <a:ext uri="{9D8B030D-6E8A-4147-A177-3AD203B41FA5}">
                      <a16:colId xmlns:a16="http://schemas.microsoft.com/office/drawing/2014/main" val="2923665462"/>
                    </a:ext>
                  </a:extLst>
                </a:gridCol>
                <a:gridCol w="2060068">
                  <a:extLst>
                    <a:ext uri="{9D8B030D-6E8A-4147-A177-3AD203B41FA5}">
                      <a16:colId xmlns:a16="http://schemas.microsoft.com/office/drawing/2014/main" val="2218285162"/>
                    </a:ext>
                  </a:extLst>
                </a:gridCol>
              </a:tblGrid>
              <a:tr h="475261">
                <a:tc>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Food </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Water</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Roads </a:t>
                      </a: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Conflict</a:t>
                      </a: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5491756"/>
                  </a:ext>
                </a:extLst>
              </a:tr>
              <a:tr h="161754">
                <a:tc>
                  <a:txBody>
                    <a:bodyPr/>
                    <a:lstStyle/>
                    <a:p>
                      <a:pPr marL="0" marR="0" indent="0" algn="just" fontAlgn="base" latinLnBrk="1">
                        <a:lnSpc>
                          <a:spcPct val="107000"/>
                        </a:lnSpc>
                        <a:spcBef>
                          <a:spcPts val="0"/>
                        </a:spcBef>
                        <a:spcAft>
                          <a:spcPts val="800"/>
                        </a:spcAft>
                      </a:pPr>
                      <a:endParaRPr lang="en-US" sz="24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endParaRPr lang="en-US" sz="24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250557"/>
                  </a:ext>
                </a:extLst>
              </a:tr>
            </a:tbl>
          </a:graphicData>
        </a:graphic>
      </p:graphicFrame>
      <p:sp>
        <p:nvSpPr>
          <p:cNvPr id="4" name="Rectangle 1">
            <a:extLst>
              <a:ext uri="{FF2B5EF4-FFF2-40B4-BE49-F238E27FC236}">
                <a16:creationId xmlns:a16="http://schemas.microsoft.com/office/drawing/2014/main" id="{C7758690-4193-4C01-BB32-6FFB127C9FF7}"/>
              </a:ext>
            </a:extLst>
          </p:cNvPr>
          <p:cNvSpPr>
            <a:spLocks noChangeArrowheads="1"/>
          </p:cNvSpPr>
          <p:nvPr/>
        </p:nvSpPr>
        <p:spPr bwMode="auto">
          <a:xfrm>
            <a:off x="951320" y="2306638"/>
            <a:ext cx="62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표 4">
            <a:extLst>
              <a:ext uri="{FF2B5EF4-FFF2-40B4-BE49-F238E27FC236}">
                <a16:creationId xmlns:a16="http://schemas.microsoft.com/office/drawing/2014/main" id="{03480C2E-1555-48D5-8C68-5356B709904C}"/>
              </a:ext>
            </a:extLst>
          </p:cNvPr>
          <p:cNvGraphicFramePr>
            <a:graphicFrameLocks noGrp="1"/>
          </p:cNvGraphicFramePr>
          <p:nvPr>
            <p:extLst>
              <p:ext uri="{D42A27DB-BD31-4B8C-83A1-F6EECF244321}">
                <p14:modId xmlns:p14="http://schemas.microsoft.com/office/powerpoint/2010/main" val="116202522"/>
              </p:ext>
            </p:extLst>
          </p:nvPr>
        </p:nvGraphicFramePr>
        <p:xfrm>
          <a:off x="524500" y="2609687"/>
          <a:ext cx="6507604" cy="2511751"/>
        </p:xfrm>
        <a:graphic>
          <a:graphicData uri="http://schemas.openxmlformats.org/drawingml/2006/table">
            <a:tbl>
              <a:tblPr/>
              <a:tblGrid>
                <a:gridCol w="1672727">
                  <a:extLst>
                    <a:ext uri="{9D8B030D-6E8A-4147-A177-3AD203B41FA5}">
                      <a16:colId xmlns:a16="http://schemas.microsoft.com/office/drawing/2014/main" val="3113297295"/>
                    </a:ext>
                  </a:extLst>
                </a:gridCol>
                <a:gridCol w="1913663">
                  <a:extLst>
                    <a:ext uri="{9D8B030D-6E8A-4147-A177-3AD203B41FA5}">
                      <a16:colId xmlns:a16="http://schemas.microsoft.com/office/drawing/2014/main" val="3347616502"/>
                    </a:ext>
                  </a:extLst>
                </a:gridCol>
                <a:gridCol w="2921214">
                  <a:extLst>
                    <a:ext uri="{9D8B030D-6E8A-4147-A177-3AD203B41FA5}">
                      <a16:colId xmlns:a16="http://schemas.microsoft.com/office/drawing/2014/main" val="1650678545"/>
                    </a:ext>
                  </a:extLst>
                </a:gridCol>
              </a:tblGrid>
              <a:tr h="580043">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Fear</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emotional</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487068"/>
                  </a:ext>
                </a:extLst>
              </a:tr>
              <a:tr h="643903">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Conflict</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relational</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204741"/>
                  </a:ext>
                </a:extLst>
              </a:tr>
              <a:tr h="580043">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Insect</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spiritual</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673779"/>
                  </a:ext>
                </a:extLst>
              </a:tr>
              <a:tr h="707762">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Hunger</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existential</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718297"/>
                  </a:ext>
                </a:extLst>
              </a:tr>
            </a:tbl>
          </a:graphicData>
        </a:graphic>
      </p:graphicFrame>
      <p:sp>
        <p:nvSpPr>
          <p:cNvPr id="6" name="Rectangle 2">
            <a:extLst>
              <a:ext uri="{FF2B5EF4-FFF2-40B4-BE49-F238E27FC236}">
                <a16:creationId xmlns:a16="http://schemas.microsoft.com/office/drawing/2014/main" id="{45431C6E-F81B-4FCE-9C57-E5920D6D71C2}"/>
              </a:ext>
            </a:extLst>
          </p:cNvPr>
          <p:cNvSpPr>
            <a:spLocks noChangeArrowheads="1"/>
          </p:cNvSpPr>
          <p:nvPr/>
        </p:nvSpPr>
        <p:spPr bwMode="auto">
          <a:xfrm>
            <a:off x="-1333940" y="3865563"/>
            <a:ext cx="1594953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표 6">
            <a:extLst>
              <a:ext uri="{FF2B5EF4-FFF2-40B4-BE49-F238E27FC236}">
                <a16:creationId xmlns:a16="http://schemas.microsoft.com/office/drawing/2014/main" id="{5866DE1C-4786-45ED-8A52-EDFB74C0457B}"/>
              </a:ext>
            </a:extLst>
          </p:cNvPr>
          <p:cNvGraphicFramePr>
            <a:graphicFrameLocks noGrp="1"/>
          </p:cNvGraphicFramePr>
          <p:nvPr>
            <p:extLst>
              <p:ext uri="{D42A27DB-BD31-4B8C-83A1-F6EECF244321}">
                <p14:modId xmlns:p14="http://schemas.microsoft.com/office/powerpoint/2010/main" val="3635436347"/>
              </p:ext>
            </p:extLst>
          </p:nvPr>
        </p:nvGraphicFramePr>
        <p:xfrm>
          <a:off x="524501" y="5315522"/>
          <a:ext cx="6507604" cy="1256698"/>
        </p:xfrm>
        <a:graphic>
          <a:graphicData uri="http://schemas.openxmlformats.org/drawingml/2006/table">
            <a:tbl>
              <a:tblPr/>
              <a:tblGrid>
                <a:gridCol w="1301360">
                  <a:extLst>
                    <a:ext uri="{9D8B030D-6E8A-4147-A177-3AD203B41FA5}">
                      <a16:colId xmlns:a16="http://schemas.microsoft.com/office/drawing/2014/main" val="2887677931"/>
                    </a:ext>
                  </a:extLst>
                </a:gridCol>
                <a:gridCol w="1301360">
                  <a:extLst>
                    <a:ext uri="{9D8B030D-6E8A-4147-A177-3AD203B41FA5}">
                      <a16:colId xmlns:a16="http://schemas.microsoft.com/office/drawing/2014/main" val="919563631"/>
                    </a:ext>
                  </a:extLst>
                </a:gridCol>
                <a:gridCol w="1301360">
                  <a:extLst>
                    <a:ext uri="{9D8B030D-6E8A-4147-A177-3AD203B41FA5}">
                      <a16:colId xmlns:a16="http://schemas.microsoft.com/office/drawing/2014/main" val="4237623200"/>
                    </a:ext>
                  </a:extLst>
                </a:gridCol>
                <a:gridCol w="1301360">
                  <a:extLst>
                    <a:ext uri="{9D8B030D-6E8A-4147-A177-3AD203B41FA5}">
                      <a16:colId xmlns:a16="http://schemas.microsoft.com/office/drawing/2014/main" val="3080763766"/>
                    </a:ext>
                  </a:extLst>
                </a:gridCol>
                <a:gridCol w="1302164">
                  <a:extLst>
                    <a:ext uri="{9D8B030D-6E8A-4147-A177-3AD203B41FA5}">
                      <a16:colId xmlns:a16="http://schemas.microsoft.com/office/drawing/2014/main" val="1034683268"/>
                    </a:ext>
                  </a:extLst>
                </a:gridCol>
              </a:tblGrid>
              <a:tr h="418669">
                <a:tc gridSpan="5">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5 Ministries of the Shepherd based on Psalm 23</a:t>
                      </a: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9325369"/>
                  </a:ext>
                </a:extLst>
              </a:tr>
              <a:tr h="838029">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Provider</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Leader</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Protector</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Nurturer</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Dweller</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451228"/>
                  </a:ext>
                </a:extLst>
              </a:tr>
            </a:tbl>
          </a:graphicData>
        </a:graphic>
      </p:graphicFrame>
      <p:sp>
        <p:nvSpPr>
          <p:cNvPr id="8" name="Rectangle 3">
            <a:extLst>
              <a:ext uri="{FF2B5EF4-FFF2-40B4-BE49-F238E27FC236}">
                <a16:creationId xmlns:a16="http://schemas.microsoft.com/office/drawing/2014/main" id="{2CDAE9B0-F148-4E96-86FE-A43B1E253100}"/>
              </a:ext>
            </a:extLst>
          </p:cNvPr>
          <p:cNvSpPr>
            <a:spLocks noChangeArrowheads="1"/>
          </p:cNvSpPr>
          <p:nvPr/>
        </p:nvSpPr>
        <p:spPr bwMode="auto">
          <a:xfrm>
            <a:off x="634616" y="3902431"/>
            <a:ext cx="88596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 name="그림 9">
            <a:extLst>
              <a:ext uri="{FF2B5EF4-FFF2-40B4-BE49-F238E27FC236}">
                <a16:creationId xmlns:a16="http://schemas.microsoft.com/office/drawing/2014/main" id="{E8265A9C-81B3-48F2-98E3-C3FDFC556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0680" y="1597794"/>
            <a:ext cx="3128456" cy="2252356"/>
          </a:xfrm>
          <a:prstGeom prst="rect">
            <a:avLst/>
          </a:prstGeom>
        </p:spPr>
      </p:pic>
      <p:pic>
        <p:nvPicPr>
          <p:cNvPr id="12" name="그림 11">
            <a:extLst>
              <a:ext uri="{FF2B5EF4-FFF2-40B4-BE49-F238E27FC236}">
                <a16:creationId xmlns:a16="http://schemas.microsoft.com/office/drawing/2014/main" id="{DA14C23E-EB0A-4156-827A-5BC850D18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224" y="4149478"/>
            <a:ext cx="3128456" cy="2252356"/>
          </a:xfrm>
          <a:prstGeom prst="rect">
            <a:avLst/>
          </a:prstGeom>
        </p:spPr>
      </p:pic>
    </p:spTree>
    <p:extLst>
      <p:ext uri="{BB962C8B-B14F-4D97-AF65-F5344CB8AC3E}">
        <p14:creationId xmlns:p14="http://schemas.microsoft.com/office/powerpoint/2010/main" val="566365236"/>
      </p:ext>
    </p:extLst>
  </p:cSld>
  <p:clrMapOvr>
    <a:masterClrMapping/>
  </p:clrMapOvr>
</p:sld>
</file>

<file path=ppt/theme/theme1.xml><?xml version="1.0" encoding="utf-8"?>
<a:theme xmlns:a="http://schemas.openxmlformats.org/drawingml/2006/main" name="슬라이스">
  <a:themeElements>
    <a:clrScheme name="슬라이스">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슬라이스">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슬라이스">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68300</TotalTime>
  <Words>1164</Words>
  <Application>Microsoft Office PowerPoint</Application>
  <PresentationFormat>와이드스크린</PresentationFormat>
  <Paragraphs>147</Paragraphs>
  <Slides>17</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17</vt:i4>
      </vt:variant>
    </vt:vector>
  </HeadingPairs>
  <TitlesOfParts>
    <vt:vector size="25" baseType="lpstr">
      <vt:lpstr>HY중고딕</vt:lpstr>
      <vt:lpstr>굴림</vt:lpstr>
      <vt:lpstr>맑은 고딕</vt:lpstr>
      <vt:lpstr>함초롬바탕</vt:lpstr>
      <vt:lpstr>Arial</vt:lpstr>
      <vt:lpstr>Century Gothic</vt:lpstr>
      <vt:lpstr>Wingdings 3</vt:lpstr>
      <vt:lpstr>슬라이스</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Numbers</vt:lpstr>
      <vt:lpstr>4 Human Problems</vt:lpstr>
      <vt:lpstr>Bronze Serpent (Num 21)</vt:lpstr>
      <vt:lpstr>Moving Tabernacle in the Wilderness</vt:lpstr>
      <vt:lpstr>3. We must act according to the word in order to live on the earth </vt:lpstr>
      <vt:lpstr>DEUTERONOMY</vt:lpstr>
      <vt:lpstr>1) Remember (Deuteronomy 6)</vt:lpstr>
      <vt:lpstr>2) Keep (Deuteronomy 12)</vt:lpstr>
      <vt:lpstr>3) Commit (Deuteronomy 34)</vt:lpstr>
      <vt:lpstr>Summary and Reflection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dc:creator>
  <cp:lastModifiedBy>이윤재목사</cp:lastModifiedBy>
  <cp:revision>6058</cp:revision>
  <cp:lastPrinted>2024-09-02T05:18:28Z</cp:lastPrinted>
  <dcterms:created xsi:type="dcterms:W3CDTF">2002-03-29T13:11:19Z</dcterms:created>
  <dcterms:modified xsi:type="dcterms:W3CDTF">2025-04-19T04:10:00Z</dcterms:modified>
</cp:coreProperties>
</file>