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18"/>
  </p:notesMasterIdLst>
  <p:sldIdLst>
    <p:sldId id="14703" r:id="rId2"/>
    <p:sldId id="17113" r:id="rId3"/>
    <p:sldId id="17116" r:id="rId4"/>
    <p:sldId id="17119" r:id="rId5"/>
    <p:sldId id="17120" r:id="rId6"/>
    <p:sldId id="17121" r:id="rId7"/>
    <p:sldId id="17122" r:id="rId8"/>
    <p:sldId id="17123" r:id="rId9"/>
    <p:sldId id="17124" r:id="rId10"/>
    <p:sldId id="17125" r:id="rId11"/>
    <p:sldId id="17127" r:id="rId12"/>
    <p:sldId id="17126" r:id="rId13"/>
    <p:sldId id="17128" r:id="rId14"/>
    <p:sldId id="17129" r:id="rId15"/>
    <p:sldId id="17130" r:id="rId16"/>
    <p:sldId id="17131" r:id="rId17"/>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925"/>
    <a:srgbClr val="FFFF99"/>
    <a:srgbClr val="FFFFCC"/>
    <a:srgbClr val="903230"/>
    <a:srgbClr val="FF9900"/>
    <a:srgbClr val="336600"/>
    <a:srgbClr val="3333FF"/>
    <a:srgbClr val="CC00FF"/>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1277" autoAdjust="0"/>
  </p:normalViewPr>
  <p:slideViewPr>
    <p:cSldViewPr>
      <p:cViewPr varScale="1">
        <p:scale>
          <a:sx n="90" d="100"/>
          <a:sy n="90" d="100"/>
        </p:scale>
        <p:origin x="67" y="120"/>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439738" y="1252538"/>
            <a:ext cx="6010275" cy="3381375"/>
          </a:xfrm>
          <a:prstGeom prst="rect">
            <a:avLst/>
          </a:prstGeom>
          <a:noFill/>
          <a:ln w="12700">
            <a:solidFill>
              <a:prstClr val="black"/>
            </a:solidFill>
          </a:ln>
        </p:spPr>
      </p:sp>
      <p:sp>
        <p:nvSpPr>
          <p:cNvPr id="3" name="슬라이드 노트 개체 틀 2"/>
          <p:cNvSpPr>
            <a:spLocks noGrp="1"/>
          </p:cNvSpPr>
          <p:nvPr>
            <p:ph type="body" idx="1"/>
          </p:nvPr>
        </p:nvSpPr>
        <p:spPr/>
        <p:txBody>
          <a:bodyPr/>
          <a:lstStyle/>
          <a:p>
            <a:endParaRPr lang="en-US" dirty="0"/>
          </a:p>
        </p:txBody>
      </p:sp>
      <p:sp>
        <p:nvSpPr>
          <p:cNvPr id="4" name="슬라이드 번호 개체 틀 3"/>
          <p:cNvSpPr>
            <a:spLocks noGrp="1"/>
          </p:cNvSpPr>
          <p:nvPr>
            <p:ph type="sldNum" sz="quarter" idx="5"/>
          </p:nvPr>
        </p:nvSpPr>
        <p:spPr/>
        <p:txBody>
          <a:bodyPr/>
          <a:lstStyle/>
          <a:p>
            <a:pPr>
              <a:defRPr/>
            </a:pPr>
            <a:fld id="{6F2C9B25-F653-4D0C-8A3F-9D9BC399A53E}" type="slidenum">
              <a:rPr lang="en-US" altLang="ko-KR" smtClean="0"/>
              <a:pPr>
                <a:defRPr/>
              </a:pPr>
              <a:t>14</a:t>
            </a:fld>
            <a:endParaRPr lang="en-US" altLang="ko-KR"/>
          </a:p>
        </p:txBody>
      </p:sp>
    </p:spTree>
    <p:extLst>
      <p:ext uri="{BB962C8B-B14F-4D97-AF65-F5344CB8AC3E}">
        <p14:creationId xmlns:p14="http://schemas.microsoft.com/office/powerpoint/2010/main" val="3826992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439738" y="1252538"/>
            <a:ext cx="6010275" cy="3381375"/>
          </a:xfrm>
          <a:prstGeom prst="rect">
            <a:avLst/>
          </a:prstGeom>
          <a:noFill/>
          <a:ln w="12700">
            <a:solidFill>
              <a:prstClr val="black"/>
            </a:solidFill>
          </a:ln>
        </p:spPr>
      </p:sp>
      <p:sp>
        <p:nvSpPr>
          <p:cNvPr id="3" name="슬라이드 노트 개체 틀 2"/>
          <p:cNvSpPr>
            <a:spLocks noGrp="1"/>
          </p:cNvSpPr>
          <p:nvPr>
            <p:ph type="body" idx="1"/>
          </p:nvPr>
        </p:nvSpPr>
        <p:spPr/>
        <p:txBody>
          <a:bodyPr/>
          <a:lstStyle/>
          <a:p>
            <a:endParaRPr lang="en-US" dirty="0"/>
          </a:p>
        </p:txBody>
      </p:sp>
      <p:sp>
        <p:nvSpPr>
          <p:cNvPr id="4" name="슬라이드 번호 개체 틀 3"/>
          <p:cNvSpPr>
            <a:spLocks noGrp="1"/>
          </p:cNvSpPr>
          <p:nvPr>
            <p:ph type="sldNum" sz="quarter" idx="5"/>
          </p:nvPr>
        </p:nvSpPr>
        <p:spPr/>
        <p:txBody>
          <a:bodyPr/>
          <a:lstStyle/>
          <a:p>
            <a:pPr>
              <a:defRPr/>
            </a:pPr>
            <a:fld id="{6F2C9B25-F653-4D0C-8A3F-9D9BC399A53E}" type="slidenum">
              <a:rPr lang="en-US" altLang="ko-KR" smtClean="0"/>
              <a:pPr>
                <a:defRPr/>
              </a:pPr>
              <a:t>16</a:t>
            </a:fld>
            <a:endParaRPr lang="en-US" altLang="ko-KR"/>
          </a:p>
        </p:txBody>
      </p:sp>
    </p:spTree>
    <p:extLst>
      <p:ext uri="{BB962C8B-B14F-4D97-AF65-F5344CB8AC3E}">
        <p14:creationId xmlns:p14="http://schemas.microsoft.com/office/powerpoint/2010/main" val="1727468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7/15/2025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7/15/2025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7/15/2025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7/15/2025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7/15/2025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7/15/2025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7/15/2025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7/15/2025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7/15/2025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7/15/2025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7/15/2025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7/15/2025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 Id="rId5" Type="http://schemas.openxmlformats.org/officeDocument/2006/relationships/image" Target="../media/image22.jpeg"/><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71400"/>
            <a:ext cx="12191999" cy="6858000"/>
          </a:xfrm>
          <a:prstGeom prst="rect">
            <a:avLst/>
          </a:prstGeom>
        </p:spPr>
      </p:pic>
      <p:sp>
        <p:nvSpPr>
          <p:cNvPr id="3" name="부제 3"/>
          <p:cNvSpPr txBox="1">
            <a:spLocks/>
          </p:cNvSpPr>
          <p:nvPr/>
        </p:nvSpPr>
        <p:spPr bwMode="auto">
          <a:xfrm>
            <a:off x="1595499" y="1484784"/>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Ruth </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4400" b="0" dirty="0">
                <a:latin typeface="+mn-ea"/>
                <a:ea typeface="+mn-ea"/>
              </a:rPr>
              <a:t>Ruth 4:13-22 </a:t>
            </a:r>
            <a:endParaRPr kumimoji="0" lang="ko-KR" altLang="en-US" sz="4400" b="0" dirty="0">
              <a:latin typeface="+mn-ea"/>
              <a:ea typeface="+mn-ea"/>
            </a:endParaRP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1283AF6-451B-48A9-96A4-625B74016573}"/>
              </a:ext>
            </a:extLst>
          </p:cNvPr>
          <p:cNvSpPr>
            <a:spLocks noGrp="1"/>
          </p:cNvSpPr>
          <p:nvPr>
            <p:ph type="title"/>
          </p:nvPr>
        </p:nvSpPr>
        <p:spPr/>
        <p:txBody>
          <a:bodyPr/>
          <a:lstStyle/>
          <a:p>
            <a:r>
              <a:rPr lang="en-US" sz="3600" b="1" u="sng" dirty="0">
                <a:latin typeface="Arial" panose="020B0604020202020204" pitchFamily="34" charset="0"/>
                <a:cs typeface="Arial" panose="020B0604020202020204" pitchFamily="34" charset="0"/>
              </a:rPr>
              <a:t>2) Personal Conversion</a:t>
            </a:r>
          </a:p>
        </p:txBody>
      </p:sp>
      <p:sp>
        <p:nvSpPr>
          <p:cNvPr id="5" name="내용 개체 틀 4">
            <a:extLst>
              <a:ext uri="{FF2B5EF4-FFF2-40B4-BE49-F238E27FC236}">
                <a16:creationId xmlns:a16="http://schemas.microsoft.com/office/drawing/2014/main" id="{E42973C7-272D-4773-B62D-C1952BD4A9F7}"/>
              </a:ext>
            </a:extLst>
          </p:cNvPr>
          <p:cNvSpPr>
            <a:spLocks noGrp="1"/>
          </p:cNvSpPr>
          <p:nvPr>
            <p:ph sz="half" idx="1"/>
          </p:nvPr>
        </p:nvSpPr>
        <p:spPr>
          <a:xfrm>
            <a:off x="609600" y="1600202"/>
            <a:ext cx="5384800" cy="2836909"/>
          </a:xfrm>
        </p:spPr>
        <p:txBody>
          <a:bodyPr/>
          <a:lstStyle/>
          <a:p>
            <a:pPr marL="0" indent="0">
              <a:buNone/>
            </a:pPr>
            <a:r>
              <a:rPr lang="en-US" sz="24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Ruth1:16, ‘But Ruth replied, ‘</a:t>
            </a:r>
            <a:r>
              <a:rPr lang="en-US" sz="240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‘Don’t urge me to leave you or to turn back from you. Where you go I will go, and where you stay I will stay. Your people will be my people and your God is my God’.</a:t>
            </a:r>
            <a:endParaRPr lang="en-US" sz="2400" dirty="0">
              <a:latin typeface="Arial" panose="020B0604020202020204" pitchFamily="34" charset="0"/>
              <a:cs typeface="Arial" panose="020B0604020202020204" pitchFamily="34" charset="0"/>
            </a:endParaRPr>
          </a:p>
        </p:txBody>
      </p:sp>
      <p:pic>
        <p:nvPicPr>
          <p:cNvPr id="7" name="그림 6">
            <a:extLst>
              <a:ext uri="{FF2B5EF4-FFF2-40B4-BE49-F238E27FC236}">
                <a16:creationId xmlns:a16="http://schemas.microsoft.com/office/drawing/2014/main" id="{CEE63830-2A95-4ED4-8088-3F958FBFF5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0792" y="1257299"/>
            <a:ext cx="2025488" cy="2676525"/>
          </a:xfrm>
          <a:prstGeom prst="rect">
            <a:avLst/>
          </a:prstGeom>
        </p:spPr>
      </p:pic>
      <p:pic>
        <p:nvPicPr>
          <p:cNvPr id="9" name="그림 8">
            <a:extLst>
              <a:ext uri="{FF2B5EF4-FFF2-40B4-BE49-F238E27FC236}">
                <a16:creationId xmlns:a16="http://schemas.microsoft.com/office/drawing/2014/main" id="{505C1898-A983-4423-A11E-FFDDE7318C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9536" y="3933824"/>
            <a:ext cx="2601552" cy="2619375"/>
          </a:xfrm>
          <a:prstGeom prst="rect">
            <a:avLst/>
          </a:prstGeom>
        </p:spPr>
      </p:pic>
      <p:pic>
        <p:nvPicPr>
          <p:cNvPr id="11" name="그림 10">
            <a:extLst>
              <a:ext uri="{FF2B5EF4-FFF2-40B4-BE49-F238E27FC236}">
                <a16:creationId xmlns:a16="http://schemas.microsoft.com/office/drawing/2014/main" id="{BAB1AF35-7519-4675-ABF0-B02B238E42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68408" y="1257300"/>
            <a:ext cx="2225390" cy="2619374"/>
          </a:xfrm>
          <a:prstGeom prst="rect">
            <a:avLst/>
          </a:prstGeom>
        </p:spPr>
      </p:pic>
      <p:pic>
        <p:nvPicPr>
          <p:cNvPr id="13" name="그림 12">
            <a:extLst>
              <a:ext uri="{FF2B5EF4-FFF2-40B4-BE49-F238E27FC236}">
                <a16:creationId xmlns:a16="http://schemas.microsoft.com/office/drawing/2014/main" id="{EDE35829-C414-4048-8586-B5F6E79A15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04112" y="4293096"/>
            <a:ext cx="3960440" cy="2129226"/>
          </a:xfrm>
          <a:prstGeom prst="rect">
            <a:avLst/>
          </a:prstGeom>
        </p:spPr>
      </p:pic>
    </p:spTree>
    <p:extLst>
      <p:ext uri="{BB962C8B-B14F-4D97-AF65-F5344CB8AC3E}">
        <p14:creationId xmlns:p14="http://schemas.microsoft.com/office/powerpoint/2010/main" val="1992987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내용 개체 틀 5">
            <a:extLst>
              <a:ext uri="{FF2B5EF4-FFF2-40B4-BE49-F238E27FC236}">
                <a16:creationId xmlns:a16="http://schemas.microsoft.com/office/drawing/2014/main" id="{A73BA8F5-9770-4358-94E1-5ED2896C6E0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72555" y="0"/>
            <a:ext cx="2143125" cy="2143125"/>
          </a:xfrm>
        </p:spPr>
      </p:pic>
      <p:pic>
        <p:nvPicPr>
          <p:cNvPr id="8" name="내용 개체 틀 7">
            <a:extLst>
              <a:ext uri="{FF2B5EF4-FFF2-40B4-BE49-F238E27FC236}">
                <a16:creationId xmlns:a16="http://schemas.microsoft.com/office/drawing/2014/main" id="{81A61A63-C121-4476-9E2F-3F50B9973AA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80176" y="188640"/>
            <a:ext cx="2857500" cy="1600200"/>
          </a:xfrm>
        </p:spPr>
      </p:pic>
      <p:sp>
        <p:nvSpPr>
          <p:cNvPr id="10" name="TextBox 9">
            <a:extLst>
              <a:ext uri="{FF2B5EF4-FFF2-40B4-BE49-F238E27FC236}">
                <a16:creationId xmlns:a16="http://schemas.microsoft.com/office/drawing/2014/main" id="{64AE7BBF-C06D-4A20-BA97-1248AE883D23}"/>
              </a:ext>
            </a:extLst>
          </p:cNvPr>
          <p:cNvSpPr txBox="1"/>
          <p:nvPr/>
        </p:nvSpPr>
        <p:spPr>
          <a:xfrm>
            <a:off x="349193" y="2143125"/>
            <a:ext cx="5760640" cy="3340082"/>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Isaiah 44:22, “You come back to me. For I have redeemed you”</a:t>
            </a:r>
          </a:p>
          <a:p>
            <a:pPr marL="0" marR="0" indent="0" algn="just" fontAlgn="base" latinLnBrk="1">
              <a:lnSpc>
                <a:spcPct val="107000"/>
              </a:lnSpc>
              <a:spcBef>
                <a:spcPts val="0"/>
              </a:spcBef>
              <a:spcAft>
                <a:spcPts val="800"/>
              </a:spcAft>
            </a:pPr>
            <a:r>
              <a:rPr lang="en-US" sz="20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Malachi 3:7, </a:t>
            </a: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“Return therefore to me. Then I too will return to you”(Malachi 3:7). </a:t>
            </a:r>
          </a:p>
          <a:p>
            <a:pPr marL="0" marR="0" indent="0" algn="just" fontAlgn="base" latinLnBrk="1">
              <a:lnSpc>
                <a:spcPct val="107000"/>
              </a:lnSpc>
              <a:spcBef>
                <a:spcPts val="0"/>
              </a:spcBef>
              <a:spcAft>
                <a:spcPts val="800"/>
              </a:spcAft>
            </a:pPr>
            <a:r>
              <a:rPr lang="en-US" sz="20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Isiah 55:7, </a:t>
            </a: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“Let the unjust man abandon his thoughts and return to the Lord. Then he will have mercy on you”</a:t>
            </a:r>
          </a:p>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 </a:t>
            </a:r>
            <a:r>
              <a:rPr lang="en-US" sz="20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Thess</a:t>
            </a: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1:9, ‘They tell how you turned to God from idols to serve the living and true God’  </a:t>
            </a:r>
            <a:endParaRPr lang="en-US" sz="2000" b="0" kern="100" spc="0" dirty="0">
              <a:solidFill>
                <a:srgbClr val="000000"/>
              </a:solidFill>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374B8C33-1F43-499D-A3B7-182AF77D93E8}"/>
              </a:ext>
            </a:extLst>
          </p:cNvPr>
          <p:cNvSpPr txBox="1"/>
          <p:nvPr/>
        </p:nvSpPr>
        <p:spPr>
          <a:xfrm>
            <a:off x="6240016" y="2143125"/>
            <a:ext cx="5569210" cy="4862550"/>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Matt 3:2, ‘Repent, for the Kingdom of Heaven has come near“</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3:3,8, ‘He went into all the country around the Jordan, preaching a baptism of repentance for the forgiveness of sins’ ‘Produce in fruit in keeping with repentance’.</a:t>
            </a:r>
            <a:endParaRPr lang="en-US" sz="2000" b="0" kern="100" spc="0" dirty="0">
              <a:solidFill>
                <a:srgbClr val="000000"/>
              </a:solidFill>
              <a:effectLst/>
              <a:latin typeface="Arial" panose="020B0604020202020204" pitchFamily="34" charset="0"/>
              <a:cs typeface="Arial" panose="020B0604020202020204" pitchFamily="34" charset="0"/>
            </a:endParaRPr>
          </a:p>
          <a:p>
            <a:pPr algn="just">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15:21, ‘The son said to him, ’Father, I have sinned against heaven and against you’</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p>
          <a:p>
            <a:pPr algn="just">
              <a:lnSpc>
                <a:spcPct val="107000"/>
              </a:lnSpc>
              <a:spcBef>
                <a:spcPts val="0"/>
              </a:spcBef>
              <a:spcAft>
                <a:spcPts val="800"/>
              </a:spcAft>
            </a:pPr>
            <a:endPar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algn="just">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 theologian said: “If you open your heart to the eye of a needle towards God, God is always ready to come down to you in a golden chariot.” </a:t>
            </a:r>
            <a:endParaRPr lang="en-US" sz="20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9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38448B4-C5CA-4024-AF93-3735E86D4B3B}"/>
              </a:ext>
            </a:extLst>
          </p:cNvPr>
          <p:cNvSpPr>
            <a:spLocks noGrp="1"/>
          </p:cNvSpPr>
          <p:nvPr>
            <p:ph type="title"/>
          </p:nvPr>
        </p:nvSpPr>
        <p:spPr/>
        <p:txBody>
          <a:bodyPr/>
          <a:lstStyle/>
          <a:p>
            <a:r>
              <a:rPr lang="en-US" sz="3600" b="1" u="sng" dirty="0">
                <a:latin typeface="Arial" panose="020B0604020202020204" pitchFamily="34" charset="0"/>
                <a:cs typeface="Arial" panose="020B0604020202020204" pitchFamily="34" charset="0"/>
              </a:rPr>
              <a:t>3) Faith Community (Church)</a:t>
            </a:r>
          </a:p>
        </p:txBody>
      </p:sp>
      <p:graphicFrame>
        <p:nvGraphicFramePr>
          <p:cNvPr id="5" name="내용 개체 틀 4">
            <a:extLst>
              <a:ext uri="{FF2B5EF4-FFF2-40B4-BE49-F238E27FC236}">
                <a16:creationId xmlns:a16="http://schemas.microsoft.com/office/drawing/2014/main" id="{71AD913B-77C3-48E0-8036-3FCCFD366C34}"/>
              </a:ext>
            </a:extLst>
          </p:cNvPr>
          <p:cNvGraphicFramePr>
            <a:graphicFrameLocks noGrp="1"/>
          </p:cNvGraphicFramePr>
          <p:nvPr>
            <p:ph sz="half" idx="1"/>
            <p:extLst>
              <p:ext uri="{D42A27DB-BD31-4B8C-83A1-F6EECF244321}">
                <p14:modId xmlns:p14="http://schemas.microsoft.com/office/powerpoint/2010/main" val="246736140"/>
              </p:ext>
            </p:extLst>
          </p:nvPr>
        </p:nvGraphicFramePr>
        <p:xfrm>
          <a:off x="436476" y="1496075"/>
          <a:ext cx="11319047" cy="3883041"/>
        </p:xfrm>
        <a:graphic>
          <a:graphicData uri="http://schemas.openxmlformats.org/drawingml/2006/table">
            <a:tbl>
              <a:tblPr/>
              <a:tblGrid>
                <a:gridCol w="2619113">
                  <a:extLst>
                    <a:ext uri="{9D8B030D-6E8A-4147-A177-3AD203B41FA5}">
                      <a16:colId xmlns:a16="http://schemas.microsoft.com/office/drawing/2014/main" val="3679028111"/>
                    </a:ext>
                  </a:extLst>
                </a:gridCol>
                <a:gridCol w="2899978">
                  <a:extLst>
                    <a:ext uri="{9D8B030D-6E8A-4147-A177-3AD203B41FA5}">
                      <a16:colId xmlns:a16="http://schemas.microsoft.com/office/drawing/2014/main" val="2064745358"/>
                    </a:ext>
                  </a:extLst>
                </a:gridCol>
                <a:gridCol w="2899978">
                  <a:extLst>
                    <a:ext uri="{9D8B030D-6E8A-4147-A177-3AD203B41FA5}">
                      <a16:colId xmlns:a16="http://schemas.microsoft.com/office/drawing/2014/main" val="164820601"/>
                    </a:ext>
                  </a:extLst>
                </a:gridCol>
                <a:gridCol w="2899978">
                  <a:extLst>
                    <a:ext uri="{9D8B030D-6E8A-4147-A177-3AD203B41FA5}">
                      <a16:colId xmlns:a16="http://schemas.microsoft.com/office/drawing/2014/main" val="769569300"/>
                    </a:ext>
                  </a:extLst>
                </a:gridCol>
              </a:tblGrid>
              <a:tr h="577268">
                <a:tc gridSpan="4">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Symbols of Salvation</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1808747"/>
                  </a:ext>
                </a:extLst>
              </a:tr>
              <a:tr h="577268">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Boaz</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Naomi</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 and Boaz</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7038669"/>
                  </a:ext>
                </a:extLst>
              </a:tr>
              <a:tr h="2728505">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Moabite</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Eph 2:3(by nature deserving of wrath)</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Sinner</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nl-NL"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Redeemer (Goel)</a:t>
                      </a:r>
                      <a:endParaRPr lang="nl-NL" sz="20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nl-NL"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Lev 25:23-25 (redeem)</a:t>
                      </a:r>
                      <a:endParaRPr lang="nl-NL" sz="20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nl-NL"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Christ</a:t>
                      </a:r>
                      <a:endParaRPr lang="nl-NL"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Mediator</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 3:1 (rest)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Church</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Children</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 28:19 (make disciples)</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017096"/>
                  </a:ext>
                </a:extLst>
              </a:tr>
            </a:tbl>
          </a:graphicData>
        </a:graphic>
      </p:graphicFrame>
      <p:sp>
        <p:nvSpPr>
          <p:cNvPr id="6" name="Rectangle 1">
            <a:extLst>
              <a:ext uri="{FF2B5EF4-FFF2-40B4-BE49-F238E27FC236}">
                <a16:creationId xmlns:a16="http://schemas.microsoft.com/office/drawing/2014/main" id="{2C472303-52E8-4FE4-B239-371CE6F6DE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맑은 고딕" panose="020B0503020000020004" pitchFamily="50"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맑은 고딕" panose="020B0503020000020004" pitchFamily="50" charset="-127"/>
                <a:ea typeface="맑은 고딕" panose="020B0503020000020004" pitchFamily="50" charset="-127"/>
              </a:rPr>
              <a:t>* Christology determines missiology and missiology determine eccelesiology</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함초롬바탕" panose="02030604000101010101" pitchFamily="18"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F2243E6A-7493-40D5-BA8C-0721628867BA}"/>
              </a:ext>
            </a:extLst>
          </p:cNvPr>
          <p:cNvSpPr txBox="1"/>
          <p:nvPr/>
        </p:nvSpPr>
        <p:spPr>
          <a:xfrm>
            <a:off x="609600" y="5457025"/>
            <a:ext cx="11463064" cy="458780"/>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4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a:t>
            </a: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Christology determines missiology, and missiology determines ecclesiology</a:t>
            </a:r>
            <a:endParaRPr lang="en-US" sz="24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302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4F1953-281B-414E-847C-1795779AC328}"/>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What is salvation?</a:t>
            </a:r>
          </a:p>
        </p:txBody>
      </p:sp>
      <p:graphicFrame>
        <p:nvGraphicFramePr>
          <p:cNvPr id="5" name="내용 개체 틀 4">
            <a:extLst>
              <a:ext uri="{FF2B5EF4-FFF2-40B4-BE49-F238E27FC236}">
                <a16:creationId xmlns:a16="http://schemas.microsoft.com/office/drawing/2014/main" id="{F3735B0E-B1E3-42E0-A690-B235D35DB837}"/>
              </a:ext>
            </a:extLst>
          </p:cNvPr>
          <p:cNvGraphicFramePr>
            <a:graphicFrameLocks noGrp="1"/>
          </p:cNvGraphicFramePr>
          <p:nvPr>
            <p:ph sz="half" idx="1"/>
            <p:extLst>
              <p:ext uri="{D42A27DB-BD31-4B8C-83A1-F6EECF244321}">
                <p14:modId xmlns:p14="http://schemas.microsoft.com/office/powerpoint/2010/main" val="1716475454"/>
              </p:ext>
            </p:extLst>
          </p:nvPr>
        </p:nvGraphicFramePr>
        <p:xfrm>
          <a:off x="638174" y="1916832"/>
          <a:ext cx="10972799" cy="4176464"/>
        </p:xfrm>
        <a:graphic>
          <a:graphicData uri="http://schemas.openxmlformats.org/drawingml/2006/table">
            <a:tbl>
              <a:tblPr/>
              <a:tblGrid>
                <a:gridCol w="2030559">
                  <a:extLst>
                    <a:ext uri="{9D8B030D-6E8A-4147-A177-3AD203B41FA5}">
                      <a16:colId xmlns:a16="http://schemas.microsoft.com/office/drawing/2014/main" val="3359548320"/>
                    </a:ext>
                  </a:extLst>
                </a:gridCol>
                <a:gridCol w="2235560">
                  <a:extLst>
                    <a:ext uri="{9D8B030D-6E8A-4147-A177-3AD203B41FA5}">
                      <a16:colId xmlns:a16="http://schemas.microsoft.com/office/drawing/2014/main" val="2626184390"/>
                    </a:ext>
                  </a:extLst>
                </a:gridCol>
                <a:gridCol w="2235560">
                  <a:extLst>
                    <a:ext uri="{9D8B030D-6E8A-4147-A177-3AD203B41FA5}">
                      <a16:colId xmlns:a16="http://schemas.microsoft.com/office/drawing/2014/main" val="2835415457"/>
                    </a:ext>
                  </a:extLst>
                </a:gridCol>
                <a:gridCol w="2235560">
                  <a:extLst>
                    <a:ext uri="{9D8B030D-6E8A-4147-A177-3AD203B41FA5}">
                      <a16:colId xmlns:a16="http://schemas.microsoft.com/office/drawing/2014/main" val="3603226305"/>
                    </a:ext>
                  </a:extLst>
                </a:gridCol>
                <a:gridCol w="2235560">
                  <a:extLst>
                    <a:ext uri="{9D8B030D-6E8A-4147-A177-3AD203B41FA5}">
                      <a16:colId xmlns:a16="http://schemas.microsoft.com/office/drawing/2014/main" val="403750296"/>
                    </a:ext>
                  </a:extLst>
                </a:gridCol>
              </a:tblGrid>
              <a:tr h="721789">
                <a:tc gridSpan="5">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Salvation in the Book of Ruth</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7626758"/>
                  </a:ext>
                </a:extLst>
              </a:tr>
              <a:tr h="721789">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Justification</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Redemption</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Adoption</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Reconciliation</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Atonement</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5335582"/>
                  </a:ext>
                </a:extLst>
              </a:tr>
              <a:tr h="1366443">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3:24 (Court)</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 Corinthians 6:19-20 (Slave Market)</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Galatians 4:5-7 (Family)</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Ephesians 2:13-14 (Family union)</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Hebrew 9:12 (Temple)</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738131"/>
                  </a:ext>
                </a:extLst>
              </a:tr>
              <a:tr h="1366443">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 belonged to holy people </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Boas bought Ruth’s inheritance again</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Boas adopted Ruth as his wife</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Jew and Moabite became family</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Boas sacrificed himself for Ruth</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4597663"/>
                  </a:ext>
                </a:extLst>
              </a:tr>
            </a:tbl>
          </a:graphicData>
        </a:graphic>
      </p:graphicFrame>
      <p:sp>
        <p:nvSpPr>
          <p:cNvPr id="6" name="Rectangle 1">
            <a:extLst>
              <a:ext uri="{FF2B5EF4-FFF2-40B4-BE49-F238E27FC236}">
                <a16:creationId xmlns:a16="http://schemas.microsoft.com/office/drawing/2014/main" id="{E2807F4D-B384-4F08-A172-EF4010F8E9E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65950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555C25E-BB32-467E-98D7-F298D8EE02BB}"/>
              </a:ext>
            </a:extLst>
          </p:cNvPr>
          <p:cNvSpPr>
            <a:spLocks noGrp="1"/>
          </p:cNvSpPr>
          <p:nvPr>
            <p:ph type="title"/>
          </p:nvPr>
        </p:nvSpPr>
        <p:spPr/>
        <p:txBody>
          <a:bodyPr/>
          <a:lstStyle/>
          <a:p>
            <a:r>
              <a:rPr lang="en-US" sz="3200" b="1"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Salvation of Jews and Gentiles (Romans 9-11)</a:t>
            </a:r>
            <a:br>
              <a:rPr lang="en-US" sz="3200" b="1" u="sng" kern="100" spc="0" dirty="0">
                <a:solidFill>
                  <a:srgbClr val="000000"/>
                </a:solidFill>
                <a:effectLst/>
                <a:latin typeface="Arial" panose="020B0604020202020204" pitchFamily="34" charset="0"/>
                <a:cs typeface="Arial" panose="020B0604020202020204" pitchFamily="34" charset="0"/>
              </a:rPr>
            </a:br>
            <a:endParaRPr lang="en-US" sz="3200" b="1" u="sng" dirty="0">
              <a:latin typeface="Arial" panose="020B0604020202020204" pitchFamily="34" charset="0"/>
              <a:cs typeface="Arial" panose="020B0604020202020204" pitchFamily="34" charset="0"/>
            </a:endParaRPr>
          </a:p>
        </p:txBody>
      </p:sp>
      <p:sp>
        <p:nvSpPr>
          <p:cNvPr id="3" name="내용 개체 틀 2">
            <a:extLst>
              <a:ext uri="{FF2B5EF4-FFF2-40B4-BE49-F238E27FC236}">
                <a16:creationId xmlns:a16="http://schemas.microsoft.com/office/drawing/2014/main" id="{01E2B3E1-360C-411E-ACC1-F01C175AF960}"/>
              </a:ext>
            </a:extLst>
          </p:cNvPr>
          <p:cNvSpPr>
            <a:spLocks noGrp="1"/>
          </p:cNvSpPr>
          <p:nvPr>
            <p:ph sz="half" idx="1"/>
          </p:nvPr>
        </p:nvSpPr>
        <p:spPr>
          <a:xfrm>
            <a:off x="113892" y="1166018"/>
            <a:ext cx="7848872" cy="4525963"/>
          </a:xfrm>
        </p:spPr>
        <p:txBody>
          <a:bodyPr/>
          <a:lstStyle/>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 Don’t consider yourself superior to Israel</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11:18, ‘Do not consider yourself to be superior to those other branches’.</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11:20, ‘Do not arrogant, but tremble’</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 Root and Branches </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11:17-18, ‘If some of the branches have been broken off, and you, though a wild olive shoot, have been grafted in among the others and now in the nourishing sap from the olive root. ... You do not support the root, but the root supports you’. (‘</a:t>
            </a:r>
            <a:r>
              <a:rPr lang="en-US" sz="16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Bastazo</a:t>
            </a: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’=‘bear, carry, lift up’, ‘support’)</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a:t>
            </a: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 At last all Israel will be saved</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11:25, “I do not want you to be ignorant of this mystery, brothers and sisters, so that you may not be conceited: Israel has experienced a hardening in part until the full number if the Gentiles has come in”</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11:26, ‘and in this way all Israel will be saved’</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11:29, ‘for God’s gifts and his call are irrevocable’</a:t>
            </a:r>
            <a:endParaRPr lang="en-US" sz="1600" kern="100" spc="0" dirty="0">
              <a:solidFill>
                <a:srgbClr val="000000"/>
              </a:solidFill>
              <a:effectLst/>
              <a:latin typeface="Arial" panose="020B0604020202020204" pitchFamily="34" charset="0"/>
              <a:cs typeface="Arial" panose="020B0604020202020204" pitchFamily="34" charset="0"/>
            </a:endParaRPr>
          </a:p>
          <a:p>
            <a:endParaRPr lang="en-US" dirty="0"/>
          </a:p>
        </p:txBody>
      </p:sp>
      <p:graphicFrame>
        <p:nvGraphicFramePr>
          <p:cNvPr id="5" name="내용 개체 틀 4">
            <a:extLst>
              <a:ext uri="{FF2B5EF4-FFF2-40B4-BE49-F238E27FC236}">
                <a16:creationId xmlns:a16="http://schemas.microsoft.com/office/drawing/2014/main" id="{87C1FBC6-1828-4771-845E-74B75BC99758}"/>
              </a:ext>
            </a:extLst>
          </p:cNvPr>
          <p:cNvGraphicFramePr>
            <a:graphicFrameLocks noGrp="1"/>
          </p:cNvGraphicFramePr>
          <p:nvPr>
            <p:ph sz="half" idx="2"/>
            <p:extLst>
              <p:ext uri="{D42A27DB-BD31-4B8C-83A1-F6EECF244321}">
                <p14:modId xmlns:p14="http://schemas.microsoft.com/office/powerpoint/2010/main" val="2402117159"/>
              </p:ext>
            </p:extLst>
          </p:nvPr>
        </p:nvGraphicFramePr>
        <p:xfrm>
          <a:off x="8184232" y="1418166"/>
          <a:ext cx="3448054" cy="4747136"/>
        </p:xfrm>
        <a:graphic>
          <a:graphicData uri="http://schemas.openxmlformats.org/drawingml/2006/table">
            <a:tbl>
              <a:tblPr/>
              <a:tblGrid>
                <a:gridCol w="1646845">
                  <a:extLst>
                    <a:ext uri="{9D8B030D-6E8A-4147-A177-3AD203B41FA5}">
                      <a16:colId xmlns:a16="http://schemas.microsoft.com/office/drawing/2014/main" val="3403398704"/>
                    </a:ext>
                  </a:extLst>
                </a:gridCol>
                <a:gridCol w="1801209">
                  <a:extLst>
                    <a:ext uri="{9D8B030D-6E8A-4147-A177-3AD203B41FA5}">
                      <a16:colId xmlns:a16="http://schemas.microsoft.com/office/drawing/2014/main" val="775996350"/>
                    </a:ext>
                  </a:extLst>
                </a:gridCol>
              </a:tblGrid>
              <a:tr h="350710">
                <a:tc gridSpan="2">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            Grafted </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into Israel</a:t>
                      </a: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01423554"/>
                  </a:ext>
                </a:extLst>
              </a:tr>
              <a:tr h="350710">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Gentiles </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Jews</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310247"/>
                  </a:ext>
                </a:extLst>
              </a:tr>
              <a:tr h="350710">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Branches</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Root</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48411"/>
                  </a:ext>
                </a:extLst>
              </a:tr>
              <a:tr h="3695006">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Ephesians 2:11-13, Gentiles by birth, uncircumcised, separated from Christ, excluded from citizenship in Israel without hope and God in the world.</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9:1-6, Theirs is the adoption to sonship, the divine glory, covenants, law, temple worship and promise</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0570007"/>
                  </a:ext>
                </a:extLst>
              </a:tr>
            </a:tbl>
          </a:graphicData>
        </a:graphic>
      </p:graphicFrame>
      <p:sp>
        <p:nvSpPr>
          <p:cNvPr id="6" name="Rectangle 1">
            <a:extLst>
              <a:ext uri="{FF2B5EF4-FFF2-40B4-BE49-F238E27FC236}">
                <a16:creationId xmlns:a16="http://schemas.microsoft.com/office/drawing/2014/main" id="{6491C35E-3949-4EC7-A77C-EC59C47873B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63422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9977001-A81F-4415-847E-A42CB022FCF0}"/>
              </a:ext>
            </a:extLst>
          </p:cNvPr>
          <p:cNvSpPr>
            <a:spLocks noGrp="1"/>
          </p:cNvSpPr>
          <p:nvPr>
            <p:ph type="title"/>
          </p:nvPr>
        </p:nvSpPr>
        <p:spPr/>
        <p:txBody>
          <a:bodyPr/>
          <a:lstStyle/>
          <a:p>
            <a:r>
              <a:rPr lang="en-US" sz="3600" b="1" u="sng" dirty="0">
                <a:latin typeface="Arial" panose="020B0604020202020204" pitchFamily="34" charset="0"/>
                <a:cs typeface="Arial" panose="020B0604020202020204" pitchFamily="34" charset="0"/>
              </a:rPr>
              <a:t>4) Discipleship for Reproduction</a:t>
            </a:r>
          </a:p>
        </p:txBody>
      </p:sp>
      <p:sp>
        <p:nvSpPr>
          <p:cNvPr id="3" name="내용 개체 틀 2">
            <a:extLst>
              <a:ext uri="{FF2B5EF4-FFF2-40B4-BE49-F238E27FC236}">
                <a16:creationId xmlns:a16="http://schemas.microsoft.com/office/drawing/2014/main" id="{CF2CB31B-DA5E-4E2D-A080-36442CED09E2}"/>
              </a:ext>
            </a:extLst>
          </p:cNvPr>
          <p:cNvSpPr>
            <a:spLocks noGrp="1"/>
          </p:cNvSpPr>
          <p:nvPr>
            <p:ph sz="half" idx="1"/>
          </p:nvPr>
        </p:nvSpPr>
        <p:spPr>
          <a:xfrm>
            <a:off x="609600" y="1340768"/>
            <a:ext cx="5384800" cy="4785397"/>
          </a:xfrm>
        </p:spPr>
        <p:txBody>
          <a:bodyPr/>
          <a:lstStyle/>
          <a:p>
            <a:pPr marL="0" indent="0">
              <a:buNone/>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 4:21-22, ‘</a:t>
            </a:r>
            <a:r>
              <a:rPr lang="en-US" sz="18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Salom</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the father of Boaz, Boaz the father of Obed, Obed the father of Jesse, and Jesse the father of David’.</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800" u="sng" kern="100" dirty="0">
              <a:solidFill>
                <a:srgbClr val="000000"/>
              </a:solidFill>
              <a:uFill>
                <a:solidFill>
                  <a:srgbClr val="000000"/>
                </a:solidFill>
              </a:u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r>
              <a:rPr lang="en-US" sz="2000" u="sng" kern="100" dirty="0">
                <a:solidFill>
                  <a:srgbClr val="000000"/>
                </a:solidFill>
                <a:uFill>
                  <a:solidFill>
                    <a:srgbClr val="000000"/>
                  </a:solidFill>
                </a:uFill>
                <a:latin typeface="맑은 고딕" panose="020B0503020000020004" pitchFamily="50" charset="-127"/>
                <a:ea typeface="맑은 고딕" panose="020B0503020000020004" pitchFamily="50" charset="-127"/>
              </a:rPr>
              <a:t>. </a:t>
            </a:r>
            <a:r>
              <a:rPr lang="en-US" sz="200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Discipleship Model in the Book of Ruth</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 Home is the center of discipleship. </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Deuteronomy 6:4-9, “Hear, O Israel: The LORD our God is one LORD; you shall love the LORD your God with all your heart and with all your soul and with all your strength. These words, which I am commanding you today, shall be on your heart. You shall teach them diligently to your children’. </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 Who to teach?</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(2) What to teach? </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t>
            </a:r>
            <a:r>
              <a:rPr lang="en-US" sz="16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3) How to teach?</a:t>
            </a:r>
            <a:endParaRPr lang="en-US" sz="1600" kern="100" spc="0" dirty="0">
              <a:solidFill>
                <a:srgbClr val="000000"/>
              </a:solidFill>
              <a:effectLst/>
              <a:latin typeface="Arial" panose="020B0604020202020204" pitchFamily="34" charset="0"/>
              <a:cs typeface="Arial" panose="020B0604020202020204" pitchFamily="34" charset="0"/>
            </a:endParaRPr>
          </a:p>
          <a:p>
            <a:endParaRPr lang="en-US" dirty="0"/>
          </a:p>
        </p:txBody>
      </p:sp>
      <p:sp>
        <p:nvSpPr>
          <p:cNvPr id="6" name="Rectangle 1">
            <a:extLst>
              <a:ext uri="{FF2B5EF4-FFF2-40B4-BE49-F238E27FC236}">
                <a16:creationId xmlns:a16="http://schemas.microsoft.com/office/drawing/2014/main" id="{C5B69CCC-932D-4B49-AB05-0280E106F535}"/>
              </a:ext>
            </a:extLst>
          </p:cNvPr>
          <p:cNvSpPr>
            <a:spLocks noChangeArrowheads="1"/>
          </p:cNvSpPr>
          <p:nvPr/>
        </p:nvSpPr>
        <p:spPr bwMode="auto">
          <a:xfrm>
            <a:off x="6096000" y="3527143"/>
            <a:ext cx="6096000"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ea typeface="맑은 고딕" panose="020B0503020000020004" pitchFamily="50" charset="-127"/>
                <a:cs typeface="Arial" panose="020B0604020202020204" pitchFamily="34" charset="0"/>
              </a:rPr>
              <a:t>(2) It should be step by step</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cs typeface="Arial" panose="020B0604020202020204" pitchFamily="34" charset="0"/>
              </a:rPr>
              <a:t>  </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cs typeface="Arial" panose="020B0604020202020204" pitchFamily="34" charset="0"/>
              </a:rPr>
              <a:t>  </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ea typeface="맑은 고딕" panose="020B0503020000020004" pitchFamily="50" charset="-127"/>
                <a:cs typeface="Arial" panose="020B0604020202020204" pitchFamily="34" charset="0"/>
              </a:rPr>
              <a:t>(3) Jesus Christ is the cause, the method and the purpose of Discipleship </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ea typeface="맑은 고딕" panose="020B0503020000020004" pitchFamily="50" charset="-127"/>
                <a:cs typeface="Arial" panose="020B0604020202020204" pitchFamily="34" charset="0"/>
              </a:rPr>
              <a:t>John 5:39</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cs typeface="Arial" panose="020B0604020202020204" pitchFamily="34" charset="0"/>
              </a:rPr>
              <a:t>  </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ea typeface="맑은 고딕" panose="020B0503020000020004" pitchFamily="50" charset="-127"/>
                <a:cs typeface="Arial" panose="020B0604020202020204" pitchFamily="34" charset="0"/>
              </a:rPr>
              <a:t>(4) We must continue to train and re-product the disciples of Jesus for the establishment of Kingdom of God in the world.</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strike="noStrike" cap="none" normalizeH="0" baseline="0" dirty="0">
                <a:ln>
                  <a:noFill/>
                </a:ln>
                <a:solidFill>
                  <a:srgbClr val="000000"/>
                </a:solidFill>
                <a:effectLst/>
                <a:cs typeface="Arial" panose="020B0604020202020204" pitchFamily="34" charset="0"/>
              </a:rPr>
              <a:t>  </a:t>
            </a:r>
            <a:endParaRPr kumimoji="0" lang="en-US" altLang="en-US" sz="1600" b="0" i="0"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함초롬바탕" panose="02030604000101010101" pitchFamily="18" charset="-127"/>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내용 개체 틀 4">
            <a:extLst>
              <a:ext uri="{FF2B5EF4-FFF2-40B4-BE49-F238E27FC236}">
                <a16:creationId xmlns:a16="http://schemas.microsoft.com/office/drawing/2014/main" id="{E3985897-4136-4E79-A6B3-92ECAF82D168}"/>
              </a:ext>
            </a:extLst>
          </p:cNvPr>
          <p:cNvGraphicFramePr>
            <a:graphicFrameLocks noGrp="1"/>
          </p:cNvGraphicFramePr>
          <p:nvPr>
            <p:ph sz="half" idx="2"/>
            <p:extLst>
              <p:ext uri="{D42A27DB-BD31-4B8C-83A1-F6EECF244321}">
                <p14:modId xmlns:p14="http://schemas.microsoft.com/office/powerpoint/2010/main" val="1045414836"/>
              </p:ext>
            </p:extLst>
          </p:nvPr>
        </p:nvGraphicFramePr>
        <p:xfrm>
          <a:off x="6197600" y="1600200"/>
          <a:ext cx="5270425" cy="1892746"/>
        </p:xfrm>
        <a:graphic>
          <a:graphicData uri="http://schemas.openxmlformats.org/drawingml/2006/table">
            <a:tbl>
              <a:tblPr/>
              <a:tblGrid>
                <a:gridCol w="1071046">
                  <a:extLst>
                    <a:ext uri="{9D8B030D-6E8A-4147-A177-3AD203B41FA5}">
                      <a16:colId xmlns:a16="http://schemas.microsoft.com/office/drawing/2014/main" val="3988571620"/>
                    </a:ext>
                  </a:extLst>
                </a:gridCol>
                <a:gridCol w="4199379">
                  <a:extLst>
                    <a:ext uri="{9D8B030D-6E8A-4147-A177-3AD203B41FA5}">
                      <a16:colId xmlns:a16="http://schemas.microsoft.com/office/drawing/2014/main" val="914153021"/>
                    </a:ext>
                  </a:extLst>
                </a:gridCol>
              </a:tblGrid>
              <a:tr h="248873">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Step</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Characteristics</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01379"/>
                  </a:ext>
                </a:extLst>
              </a:tr>
              <a:tr h="478637">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Child</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Spiritual Child Needing Forgiveness of Sin (Salvation)</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5222732"/>
                  </a:ext>
                </a:extLst>
              </a:tr>
              <a:tr h="478637">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Youth</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Sin-fighting Course of the Spiritual Youth (Sanctification)</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302816"/>
                  </a:ext>
                </a:extLst>
              </a:tr>
              <a:tr h="0">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Father</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process of spiritual maturity to escape from sin and know about God (Glorification)</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576327"/>
                  </a:ext>
                </a:extLst>
              </a:tr>
            </a:tbl>
          </a:graphicData>
        </a:graphic>
      </p:graphicFrame>
    </p:spTree>
    <p:extLst>
      <p:ext uri="{BB962C8B-B14F-4D97-AF65-F5344CB8AC3E}">
        <p14:creationId xmlns:p14="http://schemas.microsoft.com/office/powerpoint/2010/main" val="2187174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8A3B50-89F8-410F-8166-52B2F73B0790}"/>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Summary and Application</a:t>
            </a:r>
          </a:p>
        </p:txBody>
      </p:sp>
      <p:graphicFrame>
        <p:nvGraphicFramePr>
          <p:cNvPr id="7" name="표 6">
            <a:extLst>
              <a:ext uri="{FF2B5EF4-FFF2-40B4-BE49-F238E27FC236}">
                <a16:creationId xmlns:a16="http://schemas.microsoft.com/office/drawing/2014/main" id="{8A4BE53B-0F81-423A-914C-AA7383E032D2}"/>
              </a:ext>
            </a:extLst>
          </p:cNvPr>
          <p:cNvGraphicFramePr>
            <a:graphicFrameLocks noGrp="1"/>
          </p:cNvGraphicFramePr>
          <p:nvPr>
            <p:extLst>
              <p:ext uri="{D42A27DB-BD31-4B8C-83A1-F6EECF244321}">
                <p14:modId xmlns:p14="http://schemas.microsoft.com/office/powerpoint/2010/main" val="2088842138"/>
              </p:ext>
            </p:extLst>
          </p:nvPr>
        </p:nvGraphicFramePr>
        <p:xfrm>
          <a:off x="609601" y="1268762"/>
          <a:ext cx="10670975" cy="5314071"/>
        </p:xfrm>
        <a:graphic>
          <a:graphicData uri="http://schemas.openxmlformats.org/drawingml/2006/table">
            <a:tbl>
              <a:tblPr/>
              <a:tblGrid>
                <a:gridCol w="2134195">
                  <a:extLst>
                    <a:ext uri="{9D8B030D-6E8A-4147-A177-3AD203B41FA5}">
                      <a16:colId xmlns:a16="http://schemas.microsoft.com/office/drawing/2014/main" val="848353045"/>
                    </a:ext>
                  </a:extLst>
                </a:gridCol>
                <a:gridCol w="2134195">
                  <a:extLst>
                    <a:ext uri="{9D8B030D-6E8A-4147-A177-3AD203B41FA5}">
                      <a16:colId xmlns:a16="http://schemas.microsoft.com/office/drawing/2014/main" val="4218351618"/>
                    </a:ext>
                  </a:extLst>
                </a:gridCol>
                <a:gridCol w="2134195">
                  <a:extLst>
                    <a:ext uri="{9D8B030D-6E8A-4147-A177-3AD203B41FA5}">
                      <a16:colId xmlns:a16="http://schemas.microsoft.com/office/drawing/2014/main" val="3545082949"/>
                    </a:ext>
                  </a:extLst>
                </a:gridCol>
                <a:gridCol w="2134195">
                  <a:extLst>
                    <a:ext uri="{9D8B030D-6E8A-4147-A177-3AD203B41FA5}">
                      <a16:colId xmlns:a16="http://schemas.microsoft.com/office/drawing/2014/main" val="3096545735"/>
                    </a:ext>
                  </a:extLst>
                </a:gridCol>
                <a:gridCol w="2134195">
                  <a:extLst>
                    <a:ext uri="{9D8B030D-6E8A-4147-A177-3AD203B41FA5}">
                      <a16:colId xmlns:a16="http://schemas.microsoft.com/office/drawing/2014/main" val="2601426475"/>
                    </a:ext>
                  </a:extLst>
                </a:gridCol>
              </a:tblGrid>
              <a:tr h="1958617">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Schnabel </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Intentional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Geographical Moving</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Personal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Conversion</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Faith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Community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(Church)</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Discipleship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and sending for Reproduction </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2999635"/>
                  </a:ext>
                </a:extLst>
              </a:tr>
              <a:tr h="943037">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Ruth</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749437"/>
                  </a:ext>
                </a:extLst>
              </a:tr>
              <a:tr h="1160662">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Jesus (Paul)</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941123"/>
                  </a:ext>
                </a:extLst>
              </a:tr>
              <a:tr h="1251755">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Your Church, You</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79705"/>
                  </a:ext>
                </a:extLst>
              </a:tr>
            </a:tbl>
          </a:graphicData>
        </a:graphic>
      </p:graphicFrame>
      <p:sp>
        <p:nvSpPr>
          <p:cNvPr id="8" name="Rectangle 1">
            <a:extLst>
              <a:ext uri="{FF2B5EF4-FFF2-40B4-BE49-F238E27FC236}">
                <a16:creationId xmlns:a16="http://schemas.microsoft.com/office/drawing/2014/main" id="{9904DD42-F6DB-42EA-A09B-62C9001B4F75}"/>
              </a:ext>
            </a:extLst>
          </p:cNvPr>
          <p:cNvSpPr>
            <a:spLocks noChangeArrowheads="1"/>
          </p:cNvSpPr>
          <p:nvPr/>
        </p:nvSpPr>
        <p:spPr bwMode="auto">
          <a:xfrm>
            <a:off x="-4345160" y="3200400"/>
            <a:ext cx="2570660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9210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E2C74B4-88CB-47AB-97A2-51D611322EBC}"/>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Bethlehem </a:t>
            </a:r>
          </a:p>
        </p:txBody>
      </p:sp>
      <p:pic>
        <p:nvPicPr>
          <p:cNvPr id="5" name="내용 개체 틀 4">
            <a:extLst>
              <a:ext uri="{FF2B5EF4-FFF2-40B4-BE49-F238E27FC236}">
                <a16:creationId xmlns:a16="http://schemas.microsoft.com/office/drawing/2014/main" id="{EA174332-D5BE-4CF3-ABCF-ABBF6C76DA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40250" y="4581128"/>
            <a:ext cx="2628900" cy="1743075"/>
          </a:xfrm>
        </p:spPr>
      </p:pic>
      <p:pic>
        <p:nvPicPr>
          <p:cNvPr id="7" name="그림 6">
            <a:extLst>
              <a:ext uri="{FF2B5EF4-FFF2-40B4-BE49-F238E27FC236}">
                <a16:creationId xmlns:a16="http://schemas.microsoft.com/office/drawing/2014/main" id="{8A6BB7A7-B4A6-4181-AFE2-405255AE31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1734" y="1418166"/>
            <a:ext cx="2990850" cy="1847849"/>
          </a:xfrm>
          <a:prstGeom prst="rect">
            <a:avLst/>
          </a:prstGeom>
        </p:spPr>
      </p:pic>
      <p:pic>
        <p:nvPicPr>
          <p:cNvPr id="11" name="그림 10">
            <a:extLst>
              <a:ext uri="{FF2B5EF4-FFF2-40B4-BE49-F238E27FC236}">
                <a16:creationId xmlns:a16="http://schemas.microsoft.com/office/drawing/2014/main" id="{3A8FF12B-5D61-42CE-A32B-7B92C707D9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408" y="4065000"/>
            <a:ext cx="3384375" cy="2259204"/>
          </a:xfrm>
          <a:prstGeom prst="rect">
            <a:avLst/>
          </a:prstGeom>
        </p:spPr>
      </p:pic>
      <p:pic>
        <p:nvPicPr>
          <p:cNvPr id="17" name="그림 16">
            <a:extLst>
              <a:ext uri="{FF2B5EF4-FFF2-40B4-BE49-F238E27FC236}">
                <a16:creationId xmlns:a16="http://schemas.microsoft.com/office/drawing/2014/main" id="{B1BDB2AC-14A8-402B-8B6E-89F943F8BC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83699" y="3930086"/>
            <a:ext cx="2868885" cy="2363837"/>
          </a:xfrm>
          <a:prstGeom prst="rect">
            <a:avLst/>
          </a:prstGeom>
        </p:spPr>
      </p:pic>
      <p:pic>
        <p:nvPicPr>
          <p:cNvPr id="4" name="그림 3">
            <a:extLst>
              <a:ext uri="{FF2B5EF4-FFF2-40B4-BE49-F238E27FC236}">
                <a16:creationId xmlns:a16="http://schemas.microsoft.com/office/drawing/2014/main" id="{390A4A51-AACC-4223-945C-CF1851DD76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95310" y="1710216"/>
            <a:ext cx="2990850" cy="2691391"/>
          </a:xfrm>
          <a:prstGeom prst="rect">
            <a:avLst/>
          </a:prstGeom>
        </p:spPr>
      </p:pic>
      <p:pic>
        <p:nvPicPr>
          <p:cNvPr id="8" name="그림 7">
            <a:extLst>
              <a:ext uri="{FF2B5EF4-FFF2-40B4-BE49-F238E27FC236}">
                <a16:creationId xmlns:a16="http://schemas.microsoft.com/office/drawing/2014/main" id="{306E0616-9BAC-4563-8A84-0D0D3A2848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7408" y="1418166"/>
            <a:ext cx="2664296" cy="2259204"/>
          </a:xfrm>
          <a:prstGeom prst="rect">
            <a:avLst/>
          </a:prstGeom>
        </p:spPr>
      </p:pic>
    </p:spTree>
    <p:extLst>
      <p:ext uri="{BB962C8B-B14F-4D97-AF65-F5344CB8AC3E}">
        <p14:creationId xmlns:p14="http://schemas.microsoft.com/office/powerpoint/2010/main" val="378108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71C326D-98E6-45F6-BA1E-E53AFFF4CEEA}"/>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Background of Judges</a:t>
            </a:r>
          </a:p>
        </p:txBody>
      </p:sp>
      <p:pic>
        <p:nvPicPr>
          <p:cNvPr id="4" name="Content Placeholder 4" descr="Diagram&#10;&#10;Description automatically generated">
            <a:extLst>
              <a:ext uri="{FF2B5EF4-FFF2-40B4-BE49-F238E27FC236}">
                <a16:creationId xmlns:a16="http://schemas.microsoft.com/office/drawing/2014/main" id="{2FAC1116-E906-4ECC-A1EC-4C8115A4B9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6476" y="3531581"/>
            <a:ext cx="5184576" cy="2686050"/>
          </a:xfrm>
          <a:prstGeom prst="rect">
            <a:avLst/>
          </a:prstGeom>
        </p:spPr>
      </p:pic>
      <p:sp>
        <p:nvSpPr>
          <p:cNvPr id="6" name="TextBox 5">
            <a:extLst>
              <a:ext uri="{FF2B5EF4-FFF2-40B4-BE49-F238E27FC236}">
                <a16:creationId xmlns:a16="http://schemas.microsoft.com/office/drawing/2014/main" id="{4A6A3C67-FEA6-41B4-A956-32F8E16E9905}"/>
              </a:ext>
            </a:extLst>
          </p:cNvPr>
          <p:cNvSpPr txBox="1"/>
          <p:nvPr/>
        </p:nvSpPr>
        <p:spPr>
          <a:xfrm>
            <a:off x="609600" y="1556792"/>
            <a:ext cx="4838328" cy="1817613"/>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Ruth1:1,itissaidtobe‘during the time when the judges ruled’,</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p>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Judges21:25describesthistimeas“there was no king, and men did what was good in their eyes.”</a:t>
            </a:r>
            <a:endParaRPr lang="en-US" sz="2000" b="0" kern="100" spc="0" dirty="0">
              <a:solidFill>
                <a:srgbClr val="000000"/>
              </a:solidFill>
              <a:effectLst/>
              <a:latin typeface="Arial" panose="020B0604020202020204" pitchFamily="34" charset="0"/>
              <a:cs typeface="Arial" panose="020B0604020202020204" pitchFamily="34" charset="0"/>
            </a:endParaRPr>
          </a:p>
        </p:txBody>
      </p:sp>
      <p:graphicFrame>
        <p:nvGraphicFramePr>
          <p:cNvPr id="7" name="표 6">
            <a:extLst>
              <a:ext uri="{FF2B5EF4-FFF2-40B4-BE49-F238E27FC236}">
                <a16:creationId xmlns:a16="http://schemas.microsoft.com/office/drawing/2014/main" id="{580F6524-3D1E-47D7-BE7D-4046E8C78C0A}"/>
              </a:ext>
            </a:extLst>
          </p:cNvPr>
          <p:cNvGraphicFramePr>
            <a:graphicFrameLocks noGrp="1"/>
          </p:cNvGraphicFramePr>
          <p:nvPr>
            <p:extLst>
              <p:ext uri="{D42A27DB-BD31-4B8C-83A1-F6EECF244321}">
                <p14:modId xmlns:p14="http://schemas.microsoft.com/office/powerpoint/2010/main" val="1317343572"/>
              </p:ext>
            </p:extLst>
          </p:nvPr>
        </p:nvGraphicFramePr>
        <p:xfrm>
          <a:off x="6023992" y="1556791"/>
          <a:ext cx="5731532" cy="4771412"/>
        </p:xfrm>
        <a:graphic>
          <a:graphicData uri="http://schemas.openxmlformats.org/drawingml/2006/table">
            <a:tbl>
              <a:tblPr/>
              <a:tblGrid>
                <a:gridCol w="1411052">
                  <a:extLst>
                    <a:ext uri="{9D8B030D-6E8A-4147-A177-3AD203B41FA5}">
                      <a16:colId xmlns:a16="http://schemas.microsoft.com/office/drawing/2014/main" val="3338937333"/>
                    </a:ext>
                  </a:extLst>
                </a:gridCol>
                <a:gridCol w="720080">
                  <a:extLst>
                    <a:ext uri="{9D8B030D-6E8A-4147-A177-3AD203B41FA5}">
                      <a16:colId xmlns:a16="http://schemas.microsoft.com/office/drawing/2014/main" val="2455451649"/>
                    </a:ext>
                  </a:extLst>
                </a:gridCol>
                <a:gridCol w="720080">
                  <a:extLst>
                    <a:ext uri="{9D8B030D-6E8A-4147-A177-3AD203B41FA5}">
                      <a16:colId xmlns:a16="http://schemas.microsoft.com/office/drawing/2014/main" val="3302014523"/>
                    </a:ext>
                  </a:extLst>
                </a:gridCol>
                <a:gridCol w="720080">
                  <a:extLst>
                    <a:ext uri="{9D8B030D-6E8A-4147-A177-3AD203B41FA5}">
                      <a16:colId xmlns:a16="http://schemas.microsoft.com/office/drawing/2014/main" val="3476755370"/>
                    </a:ext>
                  </a:extLst>
                </a:gridCol>
                <a:gridCol w="720080">
                  <a:extLst>
                    <a:ext uri="{9D8B030D-6E8A-4147-A177-3AD203B41FA5}">
                      <a16:colId xmlns:a16="http://schemas.microsoft.com/office/drawing/2014/main" val="3092016003"/>
                    </a:ext>
                  </a:extLst>
                </a:gridCol>
                <a:gridCol w="720080">
                  <a:extLst>
                    <a:ext uri="{9D8B030D-6E8A-4147-A177-3AD203B41FA5}">
                      <a16:colId xmlns:a16="http://schemas.microsoft.com/office/drawing/2014/main" val="3164699095"/>
                    </a:ext>
                  </a:extLst>
                </a:gridCol>
                <a:gridCol w="720080">
                  <a:extLst>
                    <a:ext uri="{9D8B030D-6E8A-4147-A177-3AD203B41FA5}">
                      <a16:colId xmlns:a16="http://schemas.microsoft.com/office/drawing/2014/main" val="2269564736"/>
                    </a:ext>
                  </a:extLst>
                </a:gridCol>
              </a:tblGrid>
              <a:tr h="582652">
                <a:tc>
                  <a:txBody>
                    <a:bodyPr/>
                    <a:lstStyle/>
                    <a:p>
                      <a:pPr marL="0" marR="0" indent="0" algn="just" fontAlgn="base" latinLnBrk="1">
                        <a:lnSpc>
                          <a:spcPct val="107000"/>
                        </a:lnSpc>
                        <a:spcBef>
                          <a:spcPts val="0"/>
                        </a:spcBef>
                        <a:spcAft>
                          <a:spcPts val="800"/>
                        </a:spcAft>
                      </a:pP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Othniel</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Ehud</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Deborah</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Gideon</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Jephthah</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Samson</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2244250"/>
                  </a:ext>
                </a:extLst>
              </a:tr>
              <a:tr h="823424">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Apostacy (Sin)</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2:11-13</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3:7</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3:12</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6:1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1238761"/>
                  </a:ext>
                </a:extLst>
              </a:tr>
              <a:tr h="1104900">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Servitude</a:t>
                      </a:r>
                      <a:endParaRPr lang="en-US" sz="18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(Punishment)</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2:14-15</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3:8</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3:12-14</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4:2</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6:1-6</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315887"/>
                  </a:ext>
                </a:extLst>
              </a:tr>
              <a:tr h="2241552">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Supplication (Cry) and Salvation (Deliverance)</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2:16-18</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3:9-11</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3:15-31</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4:3-24</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6:6-8:28</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13:24</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9185491"/>
                  </a:ext>
                </a:extLst>
              </a:tr>
            </a:tbl>
          </a:graphicData>
        </a:graphic>
      </p:graphicFrame>
      <p:sp>
        <p:nvSpPr>
          <p:cNvPr id="8" name="Rectangle 1">
            <a:extLst>
              <a:ext uri="{FF2B5EF4-FFF2-40B4-BE49-F238E27FC236}">
                <a16:creationId xmlns:a16="http://schemas.microsoft.com/office/drawing/2014/main" id="{2EB727C7-05A1-4F30-8698-96DB04A79364}"/>
              </a:ext>
            </a:extLst>
          </p:cNvPr>
          <p:cNvSpPr>
            <a:spLocks noChangeArrowheads="1"/>
          </p:cNvSpPr>
          <p:nvPr/>
        </p:nvSpPr>
        <p:spPr bwMode="auto">
          <a:xfrm>
            <a:off x="10473572" y="3084098"/>
            <a:ext cx="103864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26368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F610335-7DA8-4AA3-8D06-88AABAB3BF4F}"/>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1. Love Story</a:t>
            </a:r>
          </a:p>
        </p:txBody>
      </p:sp>
      <p:pic>
        <p:nvPicPr>
          <p:cNvPr id="5" name="내용 개체 틀 4">
            <a:extLst>
              <a:ext uri="{FF2B5EF4-FFF2-40B4-BE49-F238E27FC236}">
                <a16:creationId xmlns:a16="http://schemas.microsoft.com/office/drawing/2014/main" id="{C48C4125-E388-48F6-AEF0-777AC81D52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16082" y="1487575"/>
            <a:ext cx="4968552" cy="1647825"/>
          </a:xfrm>
        </p:spPr>
      </p:pic>
      <p:pic>
        <p:nvPicPr>
          <p:cNvPr id="9" name="그림 8">
            <a:extLst>
              <a:ext uri="{FF2B5EF4-FFF2-40B4-BE49-F238E27FC236}">
                <a16:creationId xmlns:a16="http://schemas.microsoft.com/office/drawing/2014/main" id="{B5E4326B-612C-4BAB-AE0D-BE5B8C6083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9456" y="3573016"/>
            <a:ext cx="2684140" cy="2614664"/>
          </a:xfrm>
          <a:prstGeom prst="rect">
            <a:avLst/>
          </a:prstGeom>
        </p:spPr>
      </p:pic>
      <p:pic>
        <p:nvPicPr>
          <p:cNvPr id="11" name="그림 10">
            <a:extLst>
              <a:ext uri="{FF2B5EF4-FFF2-40B4-BE49-F238E27FC236}">
                <a16:creationId xmlns:a16="http://schemas.microsoft.com/office/drawing/2014/main" id="{89897B9F-21CA-456F-9C3D-48EFD93C0B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9456" y="1535200"/>
            <a:ext cx="4320480" cy="1600200"/>
          </a:xfrm>
          <a:prstGeom prst="rect">
            <a:avLst/>
          </a:prstGeom>
        </p:spPr>
      </p:pic>
      <p:graphicFrame>
        <p:nvGraphicFramePr>
          <p:cNvPr id="12" name="표 11">
            <a:extLst>
              <a:ext uri="{FF2B5EF4-FFF2-40B4-BE49-F238E27FC236}">
                <a16:creationId xmlns:a16="http://schemas.microsoft.com/office/drawing/2014/main" id="{EB85BAE4-B2BA-4F3D-AB1A-E92DB89C0B41}"/>
              </a:ext>
            </a:extLst>
          </p:cNvPr>
          <p:cNvGraphicFramePr>
            <a:graphicFrameLocks noGrp="1"/>
          </p:cNvGraphicFramePr>
          <p:nvPr>
            <p:extLst>
              <p:ext uri="{D42A27DB-BD31-4B8C-83A1-F6EECF244321}">
                <p14:modId xmlns:p14="http://schemas.microsoft.com/office/powerpoint/2010/main" val="2438622290"/>
              </p:ext>
            </p:extLst>
          </p:nvPr>
        </p:nvGraphicFramePr>
        <p:xfrm>
          <a:off x="4242030" y="3501008"/>
          <a:ext cx="7542604" cy="2686672"/>
        </p:xfrm>
        <a:graphic>
          <a:graphicData uri="http://schemas.openxmlformats.org/drawingml/2006/table">
            <a:tbl>
              <a:tblPr/>
              <a:tblGrid>
                <a:gridCol w="1478941">
                  <a:extLst>
                    <a:ext uri="{9D8B030D-6E8A-4147-A177-3AD203B41FA5}">
                      <a16:colId xmlns:a16="http://schemas.microsoft.com/office/drawing/2014/main" val="2006963833"/>
                    </a:ext>
                  </a:extLst>
                </a:gridCol>
                <a:gridCol w="1538100">
                  <a:extLst>
                    <a:ext uri="{9D8B030D-6E8A-4147-A177-3AD203B41FA5}">
                      <a16:colId xmlns:a16="http://schemas.microsoft.com/office/drawing/2014/main" val="4213022000"/>
                    </a:ext>
                  </a:extLst>
                </a:gridCol>
                <a:gridCol w="1641623">
                  <a:extLst>
                    <a:ext uri="{9D8B030D-6E8A-4147-A177-3AD203B41FA5}">
                      <a16:colId xmlns:a16="http://schemas.microsoft.com/office/drawing/2014/main" val="3088049775"/>
                    </a:ext>
                  </a:extLst>
                </a:gridCol>
                <a:gridCol w="1375419">
                  <a:extLst>
                    <a:ext uri="{9D8B030D-6E8A-4147-A177-3AD203B41FA5}">
                      <a16:colId xmlns:a16="http://schemas.microsoft.com/office/drawing/2014/main" val="2618556485"/>
                    </a:ext>
                  </a:extLst>
                </a:gridCol>
                <a:gridCol w="1508521">
                  <a:extLst>
                    <a:ext uri="{9D8B030D-6E8A-4147-A177-3AD203B41FA5}">
                      <a16:colId xmlns:a16="http://schemas.microsoft.com/office/drawing/2014/main" val="3332805719"/>
                    </a:ext>
                  </a:extLst>
                </a:gridCol>
              </a:tblGrid>
              <a:tr h="404901">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Chapter </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3810339"/>
                  </a:ext>
                </a:extLst>
              </a:tr>
              <a:tr h="404901">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Literary form</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Beginning</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Development</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Climax</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Ending</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1232422"/>
                  </a:ext>
                </a:extLst>
              </a:tr>
              <a:tr h="1696252">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Contents</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Suffering(famine, death, moving)</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:Human condition of suffering </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Boaz and Ruth: God’s plan for salvation</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Love of Boaz and Ruth: Christ Redemption</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David and Jesus: Completion of salvation and New Creation </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7608552"/>
                  </a:ext>
                </a:extLst>
              </a:tr>
            </a:tbl>
          </a:graphicData>
        </a:graphic>
      </p:graphicFrame>
      <p:sp>
        <p:nvSpPr>
          <p:cNvPr id="13" name="Rectangle 1">
            <a:extLst>
              <a:ext uri="{FF2B5EF4-FFF2-40B4-BE49-F238E27FC236}">
                <a16:creationId xmlns:a16="http://schemas.microsoft.com/office/drawing/2014/main" id="{B5120194-5E9A-4FBE-A44B-9F0297006775}"/>
              </a:ext>
            </a:extLst>
          </p:cNvPr>
          <p:cNvSpPr>
            <a:spLocks noChangeArrowheads="1"/>
          </p:cNvSpPr>
          <p:nvPr/>
        </p:nvSpPr>
        <p:spPr bwMode="auto">
          <a:xfrm>
            <a:off x="3791743" y="3793353"/>
            <a:ext cx="1833664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90606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A9DB9B9-05F1-4BED-87EB-650E27575F8D}"/>
              </a:ext>
            </a:extLst>
          </p:cNvPr>
          <p:cNvSpPr>
            <a:spLocks noGrp="1"/>
          </p:cNvSpPr>
          <p:nvPr>
            <p:ph type="title"/>
          </p:nvPr>
        </p:nvSpPr>
        <p:spPr>
          <a:xfrm rot="10800000" flipV="1">
            <a:off x="609600" y="1557734"/>
            <a:ext cx="10972800" cy="936104"/>
          </a:xfrm>
        </p:spPr>
        <p:txBody>
          <a:bodyPr/>
          <a:lstStyle/>
          <a:p>
            <a:pPr algn="l"/>
            <a:r>
              <a:rPr lang="en-US" sz="28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Matthew 1:5, Salmon the father of Boaz, whose  mother was Rahab, Boaz the father of Obed , whose mother was Ruth, Obed the father of Jesse’.   </a:t>
            </a:r>
            <a:b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br>
            <a:r>
              <a:rPr lang="en-US" sz="280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Ruth 4:21-22, “Boaz fathered Obed, Obed fathered Jesse, and Jesse fathered David.”</a:t>
            </a:r>
            <a:br>
              <a:rPr lang="en-US" sz="2800" kern="100" spc="0" dirty="0">
                <a:solidFill>
                  <a:srgbClr val="000000"/>
                </a:solidFill>
                <a:effectLst/>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graphicFrame>
        <p:nvGraphicFramePr>
          <p:cNvPr id="4" name="내용 개체 틀 3">
            <a:extLst>
              <a:ext uri="{FF2B5EF4-FFF2-40B4-BE49-F238E27FC236}">
                <a16:creationId xmlns:a16="http://schemas.microsoft.com/office/drawing/2014/main" id="{5223AF39-94C1-4387-95B7-D9FE7898433A}"/>
              </a:ext>
            </a:extLst>
          </p:cNvPr>
          <p:cNvGraphicFramePr>
            <a:graphicFrameLocks noGrp="1"/>
          </p:cNvGraphicFramePr>
          <p:nvPr>
            <p:ph idx="1"/>
            <p:extLst>
              <p:ext uri="{D42A27DB-BD31-4B8C-83A1-F6EECF244321}">
                <p14:modId xmlns:p14="http://schemas.microsoft.com/office/powerpoint/2010/main" val="3382789846"/>
              </p:ext>
            </p:extLst>
          </p:nvPr>
        </p:nvGraphicFramePr>
        <p:xfrm>
          <a:off x="6240016" y="3429000"/>
          <a:ext cx="5040560" cy="2664296"/>
        </p:xfrm>
        <a:graphic>
          <a:graphicData uri="http://schemas.openxmlformats.org/drawingml/2006/table">
            <a:tbl>
              <a:tblPr/>
              <a:tblGrid>
                <a:gridCol w="2586402">
                  <a:extLst>
                    <a:ext uri="{9D8B030D-6E8A-4147-A177-3AD203B41FA5}">
                      <a16:colId xmlns:a16="http://schemas.microsoft.com/office/drawing/2014/main" val="2609383351"/>
                    </a:ext>
                  </a:extLst>
                </a:gridCol>
                <a:gridCol w="2454158">
                  <a:extLst>
                    <a:ext uri="{9D8B030D-6E8A-4147-A177-3AD203B41FA5}">
                      <a16:colId xmlns:a16="http://schemas.microsoft.com/office/drawing/2014/main" val="3891148350"/>
                    </a:ext>
                  </a:extLst>
                </a:gridCol>
              </a:tblGrid>
              <a:tr h="1332148">
                <a:tc>
                  <a:txBody>
                    <a:bodyPr/>
                    <a:lstStyle/>
                    <a:p>
                      <a:pPr marL="0" marR="0" indent="0" algn="just" fontAlgn="base" latinLnBrk="1">
                        <a:lnSpc>
                          <a:spcPct val="160000"/>
                        </a:lnSpc>
                        <a:spcBef>
                          <a:spcPts val="0"/>
                        </a:spcBef>
                        <a:spcAft>
                          <a:spcPts val="0"/>
                        </a:spcAft>
                      </a:pPr>
                      <a:r>
                        <a:rPr lang="en-US" sz="240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Ruth</a:t>
                      </a:r>
                      <a:endParaRPr lang="en-US" sz="2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r>
                        <a:rPr lang="en-US" sz="2400" kern="0" spc="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Boas</a:t>
                      </a:r>
                      <a:endParaRPr lang="en-US" sz="2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60745"/>
                  </a:ext>
                </a:extLst>
              </a:tr>
              <a:tr h="1332148">
                <a:tc>
                  <a:txBody>
                    <a:bodyPr/>
                    <a:lstStyle/>
                    <a:p>
                      <a:pPr marL="0" marR="0" indent="0" algn="just" fontAlgn="base" latinLnBrk="1">
                        <a:lnSpc>
                          <a:spcPct val="160000"/>
                        </a:lnSpc>
                        <a:spcBef>
                          <a:spcPts val="0"/>
                        </a:spcBef>
                        <a:spcAft>
                          <a:spcPts val="0"/>
                        </a:spcAft>
                      </a:pPr>
                      <a:endParaRPr lang="en-US" sz="2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2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4253549"/>
                  </a:ext>
                </a:extLst>
              </a:tr>
            </a:tbl>
          </a:graphicData>
        </a:graphic>
      </p:graphicFrame>
      <p:graphicFrame>
        <p:nvGraphicFramePr>
          <p:cNvPr id="5" name="표 4">
            <a:extLst>
              <a:ext uri="{FF2B5EF4-FFF2-40B4-BE49-F238E27FC236}">
                <a16:creationId xmlns:a16="http://schemas.microsoft.com/office/drawing/2014/main" id="{576F35B1-E226-4129-99F8-F9EAE682F13D}"/>
              </a:ext>
            </a:extLst>
          </p:cNvPr>
          <p:cNvGraphicFramePr>
            <a:graphicFrameLocks noGrp="1"/>
          </p:cNvGraphicFramePr>
          <p:nvPr>
            <p:extLst>
              <p:ext uri="{D42A27DB-BD31-4B8C-83A1-F6EECF244321}">
                <p14:modId xmlns:p14="http://schemas.microsoft.com/office/powerpoint/2010/main" val="3189359695"/>
              </p:ext>
            </p:extLst>
          </p:nvPr>
        </p:nvGraphicFramePr>
        <p:xfrm>
          <a:off x="793281" y="3501008"/>
          <a:ext cx="4726655" cy="2592288"/>
        </p:xfrm>
        <a:graphic>
          <a:graphicData uri="http://schemas.openxmlformats.org/drawingml/2006/table">
            <a:tbl>
              <a:tblPr/>
              <a:tblGrid>
                <a:gridCol w="2422399">
                  <a:extLst>
                    <a:ext uri="{9D8B030D-6E8A-4147-A177-3AD203B41FA5}">
                      <a16:colId xmlns:a16="http://schemas.microsoft.com/office/drawing/2014/main" val="2175807338"/>
                    </a:ext>
                  </a:extLst>
                </a:gridCol>
                <a:gridCol w="2304256">
                  <a:extLst>
                    <a:ext uri="{9D8B030D-6E8A-4147-A177-3AD203B41FA5}">
                      <a16:colId xmlns:a16="http://schemas.microsoft.com/office/drawing/2014/main" val="3402276156"/>
                    </a:ext>
                  </a:extLst>
                </a:gridCol>
              </a:tblGrid>
              <a:tr h="1296144">
                <a:tc>
                  <a:txBody>
                    <a:bodyPr/>
                    <a:lstStyle/>
                    <a:p>
                      <a:pPr marL="0" marR="0" indent="0" algn="just" fontAlgn="base" latinLnBrk="1">
                        <a:lnSpc>
                          <a:spcPct val="160000"/>
                        </a:lnSpc>
                        <a:spcBef>
                          <a:spcPts val="0"/>
                        </a:spcBef>
                        <a:spcAft>
                          <a:spcPts val="0"/>
                        </a:spcAft>
                      </a:pPr>
                      <a:r>
                        <a:rPr lang="en-US" sz="2400" kern="0" spc="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Rahab</a:t>
                      </a:r>
                      <a:endParaRPr lang="en-US" sz="2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r>
                        <a:rPr lang="en-US" sz="240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Salmon</a:t>
                      </a:r>
                      <a:endParaRPr lang="en-US" sz="2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091198"/>
                  </a:ext>
                </a:extLst>
              </a:tr>
              <a:tr h="1296144">
                <a:tc>
                  <a:txBody>
                    <a:bodyPr/>
                    <a:lstStyle/>
                    <a:p>
                      <a:pPr marL="0" marR="0" indent="0" algn="just" fontAlgn="base" latinLnBrk="1">
                        <a:lnSpc>
                          <a:spcPct val="160000"/>
                        </a:lnSpc>
                        <a:spcBef>
                          <a:spcPts val="0"/>
                        </a:spcBef>
                        <a:spcAft>
                          <a:spcPts val="0"/>
                        </a:spcAft>
                      </a:pPr>
                      <a:endParaRPr lang="en-US" sz="2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2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0379198"/>
                  </a:ext>
                </a:extLst>
              </a:tr>
            </a:tbl>
          </a:graphicData>
        </a:graphic>
      </p:graphicFrame>
      <p:sp>
        <p:nvSpPr>
          <p:cNvPr id="6" name="Rectangle 1">
            <a:extLst>
              <a:ext uri="{FF2B5EF4-FFF2-40B4-BE49-F238E27FC236}">
                <a16:creationId xmlns:a16="http://schemas.microsoft.com/office/drawing/2014/main" id="{EE95D526-3999-47A1-9FE3-CA3885CE6C5A}"/>
              </a:ext>
            </a:extLst>
          </p:cNvPr>
          <p:cNvSpPr>
            <a:spLocks noChangeArrowheads="1"/>
          </p:cNvSpPr>
          <p:nvPr/>
        </p:nvSpPr>
        <p:spPr bwMode="auto">
          <a:xfrm>
            <a:off x="-3968457" y="456126"/>
            <a:ext cx="1118876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맑은 고딕" panose="020B0503020000020004" pitchFamily="50"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000000"/>
                </a:solidFill>
                <a:effectLst/>
                <a:latin typeface="맑은 고딕" panose="020B0503020000020004" pitchFamily="50" charset="-127"/>
              </a:rPr>
            </a:b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맑은 고딕" panose="020B0503020000020004" pitchFamily="50"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맑은 고딕" panose="020B0503020000020004" pitchFamily="50"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맑은 고딕" panose="020B0503020000020004" pitchFamily="50"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함초롬바탕" panose="02030604000101010101" pitchFamily="18"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2878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DF46D83-FD0D-42DA-A568-02671E19B08B}"/>
              </a:ext>
            </a:extLst>
          </p:cNvPr>
          <p:cNvSpPr>
            <a:spLocks noGrp="1"/>
          </p:cNvSpPr>
          <p:nvPr>
            <p:ph type="title"/>
          </p:nvPr>
        </p:nvSpPr>
        <p:spPr>
          <a:xfrm>
            <a:off x="609600" y="332656"/>
            <a:ext cx="10022904" cy="1143000"/>
          </a:xfrm>
        </p:spPr>
        <p:txBody>
          <a:bodyPr/>
          <a:lstStyle/>
          <a:p>
            <a:r>
              <a:rPr lang="en-US" b="1" u="sng" dirty="0">
                <a:latin typeface="Arial" panose="020B0604020202020204" pitchFamily="34" charset="0"/>
                <a:cs typeface="Arial" panose="020B0604020202020204" pitchFamily="34" charset="0"/>
              </a:rPr>
              <a:t>2. Christ’s Genealogy</a:t>
            </a:r>
          </a:p>
        </p:txBody>
      </p:sp>
      <p:graphicFrame>
        <p:nvGraphicFramePr>
          <p:cNvPr id="4" name="내용 개체 틀 3">
            <a:extLst>
              <a:ext uri="{FF2B5EF4-FFF2-40B4-BE49-F238E27FC236}">
                <a16:creationId xmlns:a16="http://schemas.microsoft.com/office/drawing/2014/main" id="{5BE54C79-8756-46C0-8181-E144F996EA87}"/>
              </a:ext>
            </a:extLst>
          </p:cNvPr>
          <p:cNvGraphicFramePr>
            <a:graphicFrameLocks noGrp="1"/>
          </p:cNvGraphicFramePr>
          <p:nvPr>
            <p:ph sz="half" idx="1"/>
            <p:extLst>
              <p:ext uri="{D42A27DB-BD31-4B8C-83A1-F6EECF244321}">
                <p14:modId xmlns:p14="http://schemas.microsoft.com/office/powerpoint/2010/main" val="7458520"/>
              </p:ext>
            </p:extLst>
          </p:nvPr>
        </p:nvGraphicFramePr>
        <p:xfrm>
          <a:off x="623392" y="2348880"/>
          <a:ext cx="6840760" cy="2932442"/>
        </p:xfrm>
        <a:graphic>
          <a:graphicData uri="http://schemas.openxmlformats.org/drawingml/2006/table">
            <a:tbl>
              <a:tblPr/>
              <a:tblGrid>
                <a:gridCol w="6840760">
                  <a:extLst>
                    <a:ext uri="{9D8B030D-6E8A-4147-A177-3AD203B41FA5}">
                      <a16:colId xmlns:a16="http://schemas.microsoft.com/office/drawing/2014/main" val="2825072514"/>
                    </a:ext>
                  </a:extLst>
                </a:gridCol>
              </a:tblGrid>
              <a:tr h="647204">
                <a:tc>
                  <a:txBody>
                    <a:bodyPr/>
                    <a:lstStyle/>
                    <a:p>
                      <a:pPr marL="0" marR="0" indent="0" algn="just" fontAlgn="base" latinLnBrk="1">
                        <a:lnSpc>
                          <a:spcPct val="107000"/>
                        </a:lnSpc>
                        <a:spcBef>
                          <a:spcPts val="0"/>
                        </a:spcBef>
                        <a:spcAft>
                          <a:spcPts val="800"/>
                        </a:spcAft>
                      </a:pPr>
                      <a:r>
                        <a:rPr lang="en-US" sz="32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Genealogy of Christ(Matthew 1:1-17)</a:t>
                      </a:r>
                      <a:endParaRPr lang="en-US" sz="32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0815278"/>
                  </a:ext>
                </a:extLst>
              </a:tr>
              <a:tr h="1804753">
                <a:tc>
                  <a:txBody>
                    <a:bodyPr/>
                    <a:lstStyle/>
                    <a:p>
                      <a:pPr marL="0" marR="0" indent="0" algn="just" fontAlgn="base" latinLnBrk="1">
                        <a:lnSpc>
                          <a:spcPct val="107000"/>
                        </a:lnSpc>
                        <a:spcBef>
                          <a:spcPts val="0"/>
                        </a:spcBef>
                        <a:spcAft>
                          <a:spcPts val="800"/>
                        </a:spcAft>
                      </a:pPr>
                      <a:r>
                        <a:rPr lang="en-US" sz="2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Abraham---&gt;Rahab and Salmon---&gt;Boaz and Ruth--&gt;Obed--&gt;Jesse--&gt;David (14 generations)-----------Babylonia (14 generations)------------------&gt;Jesus Christ(14 generations) </a:t>
                      </a:r>
                      <a:endParaRPr lang="en-US" sz="2800" b="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507509"/>
                  </a:ext>
                </a:extLst>
              </a:tr>
            </a:tbl>
          </a:graphicData>
        </a:graphic>
      </p:graphicFrame>
      <p:sp>
        <p:nvSpPr>
          <p:cNvPr id="6" name="내용 개체 틀 5">
            <a:extLst>
              <a:ext uri="{FF2B5EF4-FFF2-40B4-BE49-F238E27FC236}">
                <a16:creationId xmlns:a16="http://schemas.microsoft.com/office/drawing/2014/main" id="{BBE49866-507B-43E8-BB8A-92C140EE6CD7}"/>
              </a:ext>
            </a:extLst>
          </p:cNvPr>
          <p:cNvSpPr>
            <a:spLocks noGrp="1"/>
          </p:cNvSpPr>
          <p:nvPr>
            <p:ph sz="half" idx="2"/>
          </p:nvPr>
        </p:nvSpPr>
        <p:spPr>
          <a:xfrm>
            <a:off x="7680176" y="1340768"/>
            <a:ext cx="4376688" cy="5256584"/>
          </a:xfrm>
        </p:spPr>
        <p:txBody>
          <a:bodyPr/>
          <a:lstStyle/>
          <a:p>
            <a:pPr marL="0" indent="0">
              <a:buNone/>
            </a:pPr>
            <a:r>
              <a:rPr lang="en-US" dirty="0"/>
              <a:t>4 Periods of History of Israel</a:t>
            </a:r>
          </a:p>
          <a:p>
            <a:pPr marL="0" indent="0">
              <a:buNone/>
            </a:pPr>
            <a:r>
              <a:rPr lang="en-US" dirty="0"/>
              <a:t>. Abraham-David(14)</a:t>
            </a:r>
          </a:p>
          <a:p>
            <a:pPr marL="0" indent="0">
              <a:buNone/>
            </a:pPr>
            <a:r>
              <a:rPr lang="en-US" dirty="0"/>
              <a:t>. David-Babylonia(14)</a:t>
            </a:r>
          </a:p>
          <a:p>
            <a:pPr marL="0" indent="0">
              <a:buNone/>
            </a:pPr>
            <a:r>
              <a:rPr lang="en-US" dirty="0"/>
              <a:t>. Babylonia-Jesus (14)</a:t>
            </a:r>
          </a:p>
          <a:p>
            <a:pPr marL="0" indent="0">
              <a:buNone/>
            </a:pPr>
            <a:endParaRPr lang="en-US" dirty="0"/>
          </a:p>
          <a:p>
            <a:pPr marL="0" indent="0">
              <a:buNone/>
            </a:pPr>
            <a:r>
              <a:rPr lang="en-US" dirty="0"/>
              <a:t>4 women in genealogy </a:t>
            </a:r>
          </a:p>
          <a:p>
            <a:pPr marL="0" indent="0">
              <a:buNone/>
            </a:pPr>
            <a:r>
              <a:rPr lang="en-US" dirty="0"/>
              <a:t>. Tamar</a:t>
            </a:r>
          </a:p>
          <a:p>
            <a:pPr marL="0" indent="0">
              <a:buNone/>
            </a:pPr>
            <a:r>
              <a:rPr lang="en-US" dirty="0"/>
              <a:t>. Boaz</a:t>
            </a:r>
          </a:p>
          <a:p>
            <a:pPr marL="0" indent="0">
              <a:buNone/>
            </a:pPr>
            <a:r>
              <a:rPr lang="en-US" dirty="0"/>
              <a:t>. Ruth</a:t>
            </a:r>
          </a:p>
          <a:p>
            <a:pPr marL="0" indent="0">
              <a:buNone/>
            </a:pPr>
            <a:r>
              <a:rPr lang="en-US" dirty="0"/>
              <a:t>. Bathsheba</a:t>
            </a:r>
          </a:p>
        </p:txBody>
      </p:sp>
      <p:sp>
        <p:nvSpPr>
          <p:cNvPr id="5" name="Rectangle 1">
            <a:extLst>
              <a:ext uri="{FF2B5EF4-FFF2-40B4-BE49-F238E27FC236}">
                <a16:creationId xmlns:a16="http://schemas.microsoft.com/office/drawing/2014/main" id="{95C2D744-078A-4E65-B430-84F82C483629}"/>
              </a:ext>
            </a:extLst>
          </p:cNvPr>
          <p:cNvSpPr>
            <a:spLocks noChangeArrowheads="1"/>
          </p:cNvSpPr>
          <p:nvPr/>
        </p:nvSpPr>
        <p:spPr bwMode="auto">
          <a:xfrm>
            <a:off x="-6617635" y="-373042"/>
            <a:ext cx="257188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03395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249ADE7-699F-45A1-B449-39B33F78FC60}"/>
              </a:ext>
            </a:extLst>
          </p:cNvPr>
          <p:cNvSpPr>
            <a:spLocks noGrp="1"/>
          </p:cNvSpPr>
          <p:nvPr>
            <p:ph type="title"/>
          </p:nvPr>
        </p:nvSpPr>
        <p:spPr>
          <a:xfrm>
            <a:off x="609600" y="275167"/>
            <a:ext cx="10454952" cy="1143000"/>
          </a:xfrm>
        </p:spPr>
        <p:txBody>
          <a:bodyPr/>
          <a:lstStyle/>
          <a:p>
            <a:r>
              <a:rPr lang="en-US" b="1" u="sng" dirty="0">
                <a:latin typeface="Arial" panose="020B0604020202020204" pitchFamily="34" charset="0"/>
                <a:cs typeface="Arial" panose="020B0604020202020204" pitchFamily="34" charset="0"/>
              </a:rPr>
              <a:t>3. Missional Message</a:t>
            </a:r>
          </a:p>
        </p:txBody>
      </p:sp>
      <p:graphicFrame>
        <p:nvGraphicFramePr>
          <p:cNvPr id="5" name="내용 개체 틀 4">
            <a:extLst>
              <a:ext uri="{FF2B5EF4-FFF2-40B4-BE49-F238E27FC236}">
                <a16:creationId xmlns:a16="http://schemas.microsoft.com/office/drawing/2014/main" id="{FE92E42E-7C9E-466A-9C2E-9BF0582E9828}"/>
              </a:ext>
            </a:extLst>
          </p:cNvPr>
          <p:cNvGraphicFramePr>
            <a:graphicFrameLocks noGrp="1"/>
          </p:cNvGraphicFramePr>
          <p:nvPr>
            <p:ph sz="half" idx="1"/>
            <p:extLst>
              <p:ext uri="{D42A27DB-BD31-4B8C-83A1-F6EECF244321}">
                <p14:modId xmlns:p14="http://schemas.microsoft.com/office/powerpoint/2010/main" val="3746573877"/>
              </p:ext>
            </p:extLst>
          </p:nvPr>
        </p:nvGraphicFramePr>
        <p:xfrm>
          <a:off x="695400" y="1418167"/>
          <a:ext cx="7200800" cy="4525962"/>
        </p:xfrm>
        <a:graphic>
          <a:graphicData uri="http://schemas.openxmlformats.org/drawingml/2006/table">
            <a:tbl>
              <a:tblPr/>
              <a:tblGrid>
                <a:gridCol w="1217963">
                  <a:extLst>
                    <a:ext uri="{9D8B030D-6E8A-4147-A177-3AD203B41FA5}">
                      <a16:colId xmlns:a16="http://schemas.microsoft.com/office/drawing/2014/main" val="189824953"/>
                    </a:ext>
                  </a:extLst>
                </a:gridCol>
                <a:gridCol w="1994279">
                  <a:extLst>
                    <a:ext uri="{9D8B030D-6E8A-4147-A177-3AD203B41FA5}">
                      <a16:colId xmlns:a16="http://schemas.microsoft.com/office/drawing/2014/main" val="1017463018"/>
                    </a:ext>
                  </a:extLst>
                </a:gridCol>
                <a:gridCol w="1994279">
                  <a:extLst>
                    <a:ext uri="{9D8B030D-6E8A-4147-A177-3AD203B41FA5}">
                      <a16:colId xmlns:a16="http://schemas.microsoft.com/office/drawing/2014/main" val="1618569682"/>
                    </a:ext>
                  </a:extLst>
                </a:gridCol>
                <a:gridCol w="1994279">
                  <a:extLst>
                    <a:ext uri="{9D8B030D-6E8A-4147-A177-3AD203B41FA5}">
                      <a16:colId xmlns:a16="http://schemas.microsoft.com/office/drawing/2014/main" val="1108847749"/>
                    </a:ext>
                  </a:extLst>
                </a:gridCol>
              </a:tblGrid>
              <a:tr h="1194647">
                <a:tc gridSpan="4">
                  <a:txBody>
                    <a:bodyPr/>
                    <a:lstStyle/>
                    <a:p>
                      <a:pPr marL="0" marR="0" indent="0" algn="just" fontAlgn="base" latinLnBrk="1">
                        <a:lnSpc>
                          <a:spcPct val="107000"/>
                        </a:lnSpc>
                        <a:spcBef>
                          <a:spcPts val="0"/>
                        </a:spcBef>
                        <a:spcAft>
                          <a:spcPts val="800"/>
                        </a:spcAft>
                      </a:pPr>
                      <a:r>
                        <a:rPr lang="en-US" sz="2400" u="none"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400" u="none"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Eckhard</a:t>
                      </a:r>
                      <a:r>
                        <a:rPr lang="en-US" sz="2400" u="none"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400" u="none"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J.Schnabel</a:t>
                      </a:r>
                      <a:r>
                        <a:rPr lang="en-US" sz="2400" u="none"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4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Paul the Missionary    </a:t>
                      </a:r>
                      <a:endParaRPr lang="en-US" sz="2400" u="sng"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604119"/>
                  </a:ext>
                </a:extLst>
              </a:tr>
              <a:tr h="3331315">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Intentional Geographic Moving</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Personal Conversion</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Faith Community(Church)</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Discipleship and Sending for Reproduction</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859372"/>
                  </a:ext>
                </a:extLst>
              </a:tr>
            </a:tbl>
          </a:graphicData>
        </a:graphic>
      </p:graphicFrame>
      <p:pic>
        <p:nvPicPr>
          <p:cNvPr id="8" name="내용 개체 틀 7">
            <a:extLst>
              <a:ext uri="{FF2B5EF4-FFF2-40B4-BE49-F238E27FC236}">
                <a16:creationId xmlns:a16="http://schemas.microsoft.com/office/drawing/2014/main" id="{B84830B9-DF6D-45DE-AA9E-629616FCDBB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616280" y="2060848"/>
            <a:ext cx="3096344" cy="3743370"/>
          </a:xfrm>
        </p:spPr>
      </p:pic>
      <p:sp>
        <p:nvSpPr>
          <p:cNvPr id="6" name="Rectangle 1">
            <a:extLst>
              <a:ext uri="{FF2B5EF4-FFF2-40B4-BE49-F238E27FC236}">
                <a16:creationId xmlns:a16="http://schemas.microsoft.com/office/drawing/2014/main" id="{098FF8CB-4B06-432D-BCEF-F74868C1A1D5}"/>
              </a:ext>
            </a:extLst>
          </p:cNvPr>
          <p:cNvSpPr>
            <a:spLocks noChangeArrowheads="1"/>
          </p:cNvSpPr>
          <p:nvPr/>
        </p:nvSpPr>
        <p:spPr bwMode="auto">
          <a:xfrm>
            <a:off x="-533360" y="-80527"/>
            <a:ext cx="14003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451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4C2CFA40-594A-4618-B707-6952BA97454E}"/>
              </a:ext>
            </a:extLst>
          </p:cNvPr>
          <p:cNvSpPr>
            <a:spLocks noGrp="1"/>
          </p:cNvSpPr>
          <p:nvPr>
            <p:ph sz="half" idx="1"/>
          </p:nvPr>
        </p:nvSpPr>
        <p:spPr>
          <a:xfrm>
            <a:off x="119336" y="1033011"/>
            <a:ext cx="11743981" cy="806690"/>
          </a:xfrm>
        </p:spPr>
        <p:txBody>
          <a:bodyPr/>
          <a:lstStyle/>
          <a:p>
            <a:pPr marL="0" indent="0">
              <a:buNone/>
            </a:pPr>
            <a:r>
              <a:rPr lang="en-US" dirty="0"/>
              <a:t>. Bethlehem-Moab   </a:t>
            </a:r>
          </a:p>
          <a:p>
            <a:pPr marL="0" indent="0">
              <a:buNone/>
            </a:pPr>
            <a:r>
              <a:rPr lang="en-US" dirty="0"/>
              <a:t>. Moab-Bethlehem                                             </a:t>
            </a:r>
          </a:p>
        </p:txBody>
      </p:sp>
      <p:graphicFrame>
        <p:nvGraphicFramePr>
          <p:cNvPr id="5" name="내용 개체 틀 4">
            <a:extLst>
              <a:ext uri="{FF2B5EF4-FFF2-40B4-BE49-F238E27FC236}">
                <a16:creationId xmlns:a16="http://schemas.microsoft.com/office/drawing/2014/main" id="{018DB600-4DC5-46C0-9CF1-0CB7844206BF}"/>
              </a:ext>
            </a:extLst>
          </p:cNvPr>
          <p:cNvGraphicFramePr>
            <a:graphicFrameLocks noGrp="1"/>
          </p:cNvGraphicFramePr>
          <p:nvPr>
            <p:ph sz="half" idx="2"/>
            <p:extLst>
              <p:ext uri="{D42A27DB-BD31-4B8C-83A1-F6EECF244321}">
                <p14:modId xmlns:p14="http://schemas.microsoft.com/office/powerpoint/2010/main" val="3864693054"/>
              </p:ext>
            </p:extLst>
          </p:nvPr>
        </p:nvGraphicFramePr>
        <p:xfrm>
          <a:off x="5405182" y="1220759"/>
          <a:ext cx="6458135" cy="5362074"/>
        </p:xfrm>
        <a:graphic>
          <a:graphicData uri="http://schemas.openxmlformats.org/drawingml/2006/table">
            <a:tbl>
              <a:tblPr firstRow="1" firstCol="1" bandRow="1">
                <a:tableStyleId>{5C22544A-7EE6-4342-B048-85BDC9FD1C3A}</a:tableStyleId>
              </a:tblPr>
              <a:tblGrid>
                <a:gridCol w="1723991">
                  <a:extLst>
                    <a:ext uri="{9D8B030D-6E8A-4147-A177-3AD203B41FA5}">
                      <a16:colId xmlns:a16="http://schemas.microsoft.com/office/drawing/2014/main" val="537134843"/>
                    </a:ext>
                  </a:extLst>
                </a:gridCol>
                <a:gridCol w="2178740">
                  <a:extLst>
                    <a:ext uri="{9D8B030D-6E8A-4147-A177-3AD203B41FA5}">
                      <a16:colId xmlns:a16="http://schemas.microsoft.com/office/drawing/2014/main" val="72161498"/>
                    </a:ext>
                  </a:extLst>
                </a:gridCol>
                <a:gridCol w="1731776">
                  <a:extLst>
                    <a:ext uri="{9D8B030D-6E8A-4147-A177-3AD203B41FA5}">
                      <a16:colId xmlns:a16="http://schemas.microsoft.com/office/drawing/2014/main" val="88647042"/>
                    </a:ext>
                  </a:extLst>
                </a:gridCol>
                <a:gridCol w="823628">
                  <a:extLst>
                    <a:ext uri="{9D8B030D-6E8A-4147-A177-3AD203B41FA5}">
                      <a16:colId xmlns:a16="http://schemas.microsoft.com/office/drawing/2014/main" val="353276267"/>
                    </a:ext>
                  </a:extLst>
                </a:gridCol>
              </a:tblGrid>
              <a:tr h="444308">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Region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City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Acts</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Event</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2620227712"/>
                  </a:ext>
                </a:extLst>
              </a:tr>
              <a:tr h="474686">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Syria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Antioch</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13:1-14:28</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algn="just">
                        <a:lnSpc>
                          <a:spcPct val="107000"/>
                        </a:lnSpc>
                      </a:pP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1089471337"/>
                  </a:ext>
                </a:extLst>
              </a:tr>
              <a:tr h="444308">
                <a:tc rowSpan="3">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Galatia</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b="1" kern="100" dirty="0" err="1">
                          <a:effectLst/>
                          <a:highlight>
                            <a:srgbClr val="FFFF00"/>
                          </a:highlight>
                          <a:latin typeface="Arial" panose="020B0604020202020204" pitchFamily="34" charset="0"/>
                          <a:cs typeface="Arial" panose="020B0604020202020204" pitchFamily="34" charset="0"/>
                        </a:rPr>
                        <a:t>Picidian</a:t>
                      </a:r>
                      <a:r>
                        <a:rPr lang="en-US" sz="1600" b="1" kern="100" dirty="0">
                          <a:effectLst/>
                          <a:highlight>
                            <a:srgbClr val="FFFF00"/>
                          </a:highlight>
                          <a:latin typeface="Arial" panose="020B0604020202020204" pitchFamily="34" charset="0"/>
                          <a:cs typeface="Arial" panose="020B0604020202020204" pitchFamily="34" charset="0"/>
                        </a:rPr>
                        <a:t> Antioch</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13:14-52</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1817057775"/>
                  </a:ext>
                </a:extLst>
              </a:tr>
              <a:tr h="444308">
                <a:tc v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Lystra, </a:t>
                      </a:r>
                      <a:r>
                        <a:rPr lang="en-US" sz="1600" b="1" kern="100" dirty="0" err="1">
                          <a:effectLst/>
                          <a:highlight>
                            <a:srgbClr val="FFFF00"/>
                          </a:highlight>
                          <a:latin typeface="Arial" panose="020B0604020202020204" pitchFamily="34" charset="0"/>
                          <a:cs typeface="Arial" panose="020B0604020202020204" pitchFamily="34" charset="0"/>
                        </a:rPr>
                        <a:t>Iconion</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14:1-20</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4048401902"/>
                  </a:ext>
                </a:extLst>
              </a:tr>
              <a:tr h="444308">
                <a:tc v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b="1" kern="100" dirty="0" err="1">
                          <a:effectLst/>
                          <a:highlight>
                            <a:srgbClr val="FFFF00"/>
                          </a:highlight>
                          <a:latin typeface="Arial" panose="020B0604020202020204" pitchFamily="34" charset="0"/>
                          <a:cs typeface="Arial" panose="020B0604020202020204" pitchFamily="34" charset="0"/>
                        </a:rPr>
                        <a:t>Derbe</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14:1-28</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3597679795"/>
                  </a:ext>
                </a:extLst>
              </a:tr>
              <a:tr h="444308">
                <a:tc rowSpan="3">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Macedonia</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b="1" kern="100" dirty="0" err="1">
                          <a:effectLst/>
                          <a:highlight>
                            <a:srgbClr val="FFFF00"/>
                          </a:highlight>
                          <a:latin typeface="Arial" panose="020B0604020202020204" pitchFamily="34" charset="0"/>
                          <a:cs typeface="Arial" panose="020B0604020202020204" pitchFamily="34" charset="0"/>
                        </a:rPr>
                        <a:t>Phillipi</a:t>
                      </a:r>
                      <a:r>
                        <a:rPr lang="en-US" sz="1600" b="1" kern="100" dirty="0">
                          <a:effectLst/>
                          <a:highlight>
                            <a:srgbClr val="FFFF00"/>
                          </a:highlight>
                          <a:latin typeface="Arial" panose="020B0604020202020204" pitchFamily="34" charset="0"/>
                          <a:cs typeface="Arial" panose="020B0604020202020204" pitchFamily="34" charset="0"/>
                        </a:rPr>
                        <a:t> </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16:11-40</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 </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2965291214"/>
                  </a:ext>
                </a:extLst>
              </a:tr>
              <a:tr h="444308">
                <a:tc v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Thessalonica</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17:1-9</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 </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4249374436"/>
                  </a:ext>
                </a:extLst>
              </a:tr>
              <a:tr h="444308">
                <a:tc v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Berea</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17:10-15</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 </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347971007"/>
                  </a:ext>
                </a:extLst>
              </a:tr>
              <a:tr h="444308">
                <a:tc rowSpan="2">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Achaea</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Athens</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17:16-34</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2479696442"/>
                  </a:ext>
                </a:extLst>
              </a:tr>
              <a:tr h="444308">
                <a:tc v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Corinth</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18:1-17</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364896281"/>
                  </a:ext>
                </a:extLst>
              </a:tr>
              <a:tr h="444308">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Asia</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b="1" kern="100" dirty="0">
                          <a:effectLst/>
                          <a:highlight>
                            <a:srgbClr val="FFFF00"/>
                          </a:highlight>
                          <a:latin typeface="Arial" panose="020B0604020202020204" pitchFamily="34" charset="0"/>
                          <a:cs typeface="Arial" panose="020B0604020202020204" pitchFamily="34" charset="0"/>
                        </a:rPr>
                        <a:t>Ephesus</a:t>
                      </a:r>
                      <a:endParaRPr lang="en-US" sz="1600" b="1"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19:1-20:1</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a:effectLst/>
                          <a:latin typeface="Arial" panose="020B0604020202020204" pitchFamily="34" charset="0"/>
                          <a:cs typeface="Arial" panose="020B0604020202020204" pitchFamily="34" charset="0"/>
                        </a:rPr>
                        <a:t> </a:t>
                      </a:r>
                      <a:endParaRPr lang="en-US" sz="1600" kern="10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2897497640"/>
                  </a:ext>
                </a:extLst>
              </a:tr>
              <a:tr h="444308">
                <a:tc gridSpan="2">
                  <a:txBody>
                    <a:bodyPr/>
                    <a:lstStyle/>
                    <a:p>
                      <a:pPr marL="0" marR="0" algn="just" fontAlgn="base" latinLnBrk="1">
                        <a:lnSpc>
                          <a:spcPct val="106000"/>
                        </a:lnSpc>
                        <a:spcBef>
                          <a:spcPts val="0"/>
                        </a:spcBef>
                        <a:spcAft>
                          <a:spcPts val="800"/>
                        </a:spcAft>
                      </a:pPr>
                      <a:r>
                        <a:rPr lang="en-US" sz="1600" kern="100" dirty="0">
                          <a:effectLst/>
                          <a:highlight>
                            <a:srgbClr val="FFFF00"/>
                          </a:highlight>
                          <a:latin typeface="Arial" panose="020B0604020202020204" pitchFamily="34" charset="0"/>
                          <a:cs typeface="Arial" panose="020B0604020202020204" pitchFamily="34" charset="0"/>
                        </a:rPr>
                        <a:t>Rome</a:t>
                      </a:r>
                      <a:endParaRPr lang="en-US" sz="1600" kern="100" dirty="0">
                        <a:effectLst/>
                        <a:highlight>
                          <a:srgbClr val="FFFF00"/>
                        </a:highligh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hMerge="1">
                  <a:txBody>
                    <a:bodyPr/>
                    <a:lstStyle/>
                    <a:p>
                      <a:endParaRPr lang="en-US"/>
                    </a:p>
                  </a:txBody>
                  <a:tcP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28:30-31</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tc>
                  <a:txBody>
                    <a:bodyPr/>
                    <a:lstStyle/>
                    <a:p>
                      <a:pPr marL="0" marR="0" algn="just" fontAlgn="base" latinLnBrk="1">
                        <a:lnSpc>
                          <a:spcPct val="106000"/>
                        </a:lnSpc>
                        <a:spcBef>
                          <a:spcPts val="0"/>
                        </a:spcBef>
                        <a:spcAft>
                          <a:spcPts val="800"/>
                        </a:spcAft>
                      </a:pPr>
                      <a:r>
                        <a:rPr lang="en-US" sz="1600" kern="100" dirty="0">
                          <a:effectLst/>
                          <a:latin typeface="Arial" panose="020B0604020202020204" pitchFamily="34" charset="0"/>
                          <a:cs typeface="Arial" panose="020B0604020202020204" pitchFamily="34" charset="0"/>
                        </a:rPr>
                        <a:t> </a:t>
                      </a:r>
                      <a:endParaRPr lang="en-US" sz="1600" kern="100" dirty="0">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780" marB="17780" anchor="ctr"/>
                </a:tc>
                <a:extLst>
                  <a:ext uri="{0D108BD9-81ED-4DB2-BD59-A6C34878D82A}">
                    <a16:rowId xmlns:a16="http://schemas.microsoft.com/office/drawing/2014/main" val="2083615810"/>
                  </a:ext>
                </a:extLst>
              </a:tr>
            </a:tbl>
          </a:graphicData>
        </a:graphic>
      </p:graphicFrame>
      <p:pic>
        <p:nvPicPr>
          <p:cNvPr id="9" name="그림 8">
            <a:extLst>
              <a:ext uri="{FF2B5EF4-FFF2-40B4-BE49-F238E27FC236}">
                <a16:creationId xmlns:a16="http://schemas.microsoft.com/office/drawing/2014/main" id="{729543A1-D3F4-49E6-A6EF-19828C51DD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336" y="2348880"/>
            <a:ext cx="5040560" cy="4104456"/>
          </a:xfrm>
          <a:prstGeom prst="rect">
            <a:avLst/>
          </a:prstGeom>
        </p:spPr>
      </p:pic>
      <p:sp>
        <p:nvSpPr>
          <p:cNvPr id="10" name="제목 9">
            <a:extLst>
              <a:ext uri="{FF2B5EF4-FFF2-40B4-BE49-F238E27FC236}">
                <a16:creationId xmlns:a16="http://schemas.microsoft.com/office/drawing/2014/main" id="{686A68C0-71EE-4F19-AA26-23E9474925D8}"/>
              </a:ext>
            </a:extLst>
          </p:cNvPr>
          <p:cNvSpPr>
            <a:spLocks noGrp="1"/>
          </p:cNvSpPr>
          <p:nvPr>
            <p:ph type="title"/>
          </p:nvPr>
        </p:nvSpPr>
        <p:spPr>
          <a:xfrm>
            <a:off x="609600" y="275167"/>
            <a:ext cx="10454952" cy="1143000"/>
          </a:xfrm>
        </p:spPr>
        <p:txBody>
          <a:bodyPr/>
          <a:lstStyle/>
          <a:p>
            <a:r>
              <a:rPr lang="en-US" sz="3600" b="1" u="sng" dirty="0">
                <a:latin typeface="Arial" panose="020B0604020202020204" pitchFamily="34" charset="0"/>
                <a:cs typeface="Arial" panose="020B0604020202020204" pitchFamily="34" charset="0"/>
              </a:rPr>
              <a:t>1) Intentional Moving</a:t>
            </a:r>
          </a:p>
        </p:txBody>
      </p:sp>
    </p:spTree>
    <p:extLst>
      <p:ext uri="{BB962C8B-B14F-4D97-AF65-F5344CB8AC3E}">
        <p14:creationId xmlns:p14="http://schemas.microsoft.com/office/powerpoint/2010/main" val="381542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EA09890-6029-4898-B371-7D9F9FD2FC73}"/>
              </a:ext>
              <a:ext uri="{C183D7F6-B498-43B3-948B-1728B52AA6E4}">
                <adec:decorative xmlns:adec="http://schemas.microsoft.com/office/drawing/2017/decorative" val="1"/>
              </a:ext>
            </a:extLst>
          </p:cNvPr>
          <p:cNvSpPr>
            <a:spLocks noGrp="1"/>
          </p:cNvSpPr>
          <p:nvPr>
            <p:ph type="title"/>
          </p:nvPr>
        </p:nvSpPr>
        <p:spPr>
          <a:xfrm>
            <a:off x="34925" y="62333"/>
            <a:ext cx="10972800" cy="1143000"/>
          </a:xfrm>
        </p:spPr>
        <p:txBody>
          <a:bodyPr/>
          <a:lstStyle/>
          <a:p>
            <a:r>
              <a:rPr lang="en-US" sz="3600" b="1" i="1" u="sng" dirty="0">
                <a:latin typeface="Arial" panose="020B0604020202020204" pitchFamily="34" charset="0"/>
                <a:cs typeface="Arial" panose="020B0604020202020204" pitchFamily="34" charset="0"/>
              </a:rPr>
              <a:t>Gladys Aylward (1902-1970)</a:t>
            </a:r>
            <a:br>
              <a:rPr lang="en-US" sz="3600" b="1" i="1" u="sng" dirty="0">
                <a:latin typeface="Arial" panose="020B0604020202020204" pitchFamily="34" charset="0"/>
                <a:cs typeface="Arial" panose="020B0604020202020204" pitchFamily="34" charset="0"/>
              </a:rPr>
            </a:br>
            <a:r>
              <a:rPr lang="en-US" sz="2000" b="1" u="sng" dirty="0">
                <a:latin typeface="Arial" panose="020B0604020202020204" pitchFamily="34" charset="0"/>
                <a:cs typeface="Arial" panose="020B0604020202020204" pitchFamily="34" charset="0"/>
              </a:rPr>
              <a:t>‘Therefore, go…’(Mat28:19)</a:t>
            </a:r>
          </a:p>
        </p:txBody>
      </p:sp>
      <p:pic>
        <p:nvPicPr>
          <p:cNvPr id="6" name="내용 개체 틀 5">
            <a:extLst>
              <a:ext uri="{FF2B5EF4-FFF2-40B4-BE49-F238E27FC236}">
                <a16:creationId xmlns:a16="http://schemas.microsoft.com/office/drawing/2014/main" id="{3B359DB6-B529-44AC-BD1F-7D7D1A67621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3393" y="1205333"/>
            <a:ext cx="2619375" cy="3191970"/>
          </a:xfrm>
        </p:spPr>
      </p:pic>
      <p:pic>
        <p:nvPicPr>
          <p:cNvPr id="8" name="내용 개체 틀 7">
            <a:extLst>
              <a:ext uri="{FF2B5EF4-FFF2-40B4-BE49-F238E27FC236}">
                <a16:creationId xmlns:a16="http://schemas.microsoft.com/office/drawing/2014/main" id="{063A386F-6247-458D-A1D6-7235B1096C6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10323" y="1772816"/>
            <a:ext cx="3037805" cy="2363005"/>
          </a:xfrm>
        </p:spPr>
      </p:pic>
      <p:pic>
        <p:nvPicPr>
          <p:cNvPr id="10" name="그림 9">
            <a:extLst>
              <a:ext uri="{FF2B5EF4-FFF2-40B4-BE49-F238E27FC236}">
                <a16:creationId xmlns:a16="http://schemas.microsoft.com/office/drawing/2014/main" id="{24B6B295-B61D-418C-A1AC-82A9CA8CDC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3080" y="4687401"/>
            <a:ext cx="4104456" cy="1556136"/>
          </a:xfrm>
          <a:prstGeom prst="rect">
            <a:avLst/>
          </a:prstGeom>
        </p:spPr>
      </p:pic>
      <p:pic>
        <p:nvPicPr>
          <p:cNvPr id="14" name="그림 13">
            <a:extLst>
              <a:ext uri="{FF2B5EF4-FFF2-40B4-BE49-F238E27FC236}">
                <a16:creationId xmlns:a16="http://schemas.microsoft.com/office/drawing/2014/main" id="{68F166D9-A454-422D-B1B2-D2918ABB17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4192" y="4679320"/>
            <a:ext cx="3672408" cy="1743075"/>
          </a:xfrm>
          <a:prstGeom prst="rect">
            <a:avLst/>
          </a:prstGeom>
        </p:spPr>
      </p:pic>
      <p:pic>
        <p:nvPicPr>
          <p:cNvPr id="16" name="그림 15">
            <a:extLst>
              <a:ext uri="{FF2B5EF4-FFF2-40B4-BE49-F238E27FC236}">
                <a16:creationId xmlns:a16="http://schemas.microsoft.com/office/drawing/2014/main" id="{FA6D4CF4-0F49-41D1-81A1-8C433F36D45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00256" y="1205333"/>
            <a:ext cx="2131678" cy="2930488"/>
          </a:xfrm>
          <a:prstGeom prst="rect">
            <a:avLst/>
          </a:prstGeom>
        </p:spPr>
      </p:pic>
    </p:spTree>
    <p:extLst>
      <p:ext uri="{BB962C8B-B14F-4D97-AF65-F5344CB8AC3E}">
        <p14:creationId xmlns:p14="http://schemas.microsoft.com/office/powerpoint/2010/main" val="1122684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68754</TotalTime>
  <Words>1275</Words>
  <Application>Microsoft Office PowerPoint</Application>
  <PresentationFormat>와이드스크린</PresentationFormat>
  <Paragraphs>237</Paragraphs>
  <Slides>16</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16</vt:i4>
      </vt:variant>
    </vt:vector>
  </HeadingPairs>
  <TitlesOfParts>
    <vt:vector size="22" baseType="lpstr">
      <vt:lpstr>굴림</vt:lpstr>
      <vt:lpstr>맑은 고딕</vt:lpstr>
      <vt:lpstr>함초롬바탕</vt:lpstr>
      <vt:lpstr>Arial</vt:lpstr>
      <vt:lpstr>Calibri</vt:lpstr>
      <vt:lpstr>Office Theme</vt:lpstr>
      <vt:lpstr>PowerPoint 프레젠테이션</vt:lpstr>
      <vt:lpstr>Bethlehem </vt:lpstr>
      <vt:lpstr>Background of Judges</vt:lpstr>
      <vt:lpstr>1. Love Story</vt:lpstr>
      <vt:lpstr>Matthew 1:5, Salmon the father of Boaz, whose  mother was Rahab, Boaz the father of Obed , whose mother was Ruth, Obed the father of Jesse’.    Ruth 4:21-22, “Boaz fathered Obed, Obed fathered Jesse, and Jesse fathered David.” </vt:lpstr>
      <vt:lpstr>2. Christ’s Genealogy</vt:lpstr>
      <vt:lpstr>3. Missional Message</vt:lpstr>
      <vt:lpstr>1) Intentional Moving</vt:lpstr>
      <vt:lpstr>Gladys Aylward (1902-1970) ‘Therefore, go…’(Mat28:19)</vt:lpstr>
      <vt:lpstr>2) Personal Conversion</vt:lpstr>
      <vt:lpstr>PowerPoint 프레젠테이션</vt:lpstr>
      <vt:lpstr>3) Faith Community (Church)</vt:lpstr>
      <vt:lpstr>What is salvation?</vt:lpstr>
      <vt:lpstr>Salvation of Jews and Gentiles (Romans 9-11) </vt:lpstr>
      <vt:lpstr>4) Discipleship for Reproduction</vt:lpstr>
      <vt:lpstr>Summary and Application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6127</cp:revision>
  <cp:lastPrinted>2024-09-02T05:18:28Z</cp:lastPrinted>
  <dcterms:created xsi:type="dcterms:W3CDTF">2002-03-29T13:11:19Z</dcterms:created>
  <dcterms:modified xsi:type="dcterms:W3CDTF">2025-07-15T03:46:16Z</dcterms:modified>
</cp:coreProperties>
</file>