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140" r:id="rId1"/>
  </p:sldMasterIdLst>
  <p:notesMasterIdLst>
    <p:notesMasterId r:id="rId14"/>
  </p:notesMasterIdLst>
  <p:sldIdLst>
    <p:sldId id="14703" r:id="rId2"/>
    <p:sldId id="17135" r:id="rId3"/>
    <p:sldId id="17138" r:id="rId4"/>
    <p:sldId id="17142" r:id="rId5"/>
    <p:sldId id="17143" r:id="rId6"/>
    <p:sldId id="17144" r:id="rId7"/>
    <p:sldId id="17146" r:id="rId8"/>
    <p:sldId id="17150" r:id="rId9"/>
    <p:sldId id="17152" r:id="rId10"/>
    <p:sldId id="17154" r:id="rId11"/>
    <p:sldId id="17148" r:id="rId12"/>
    <p:sldId id="17155" r:id="rId13"/>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5pPr>
    <a:lvl6pPr marL="2286000" algn="l" defTabSz="914400" rtl="0" eaLnBrk="1" latinLnBrk="1" hangingPunct="1">
      <a:defRPr kumimoji="1" sz="1500" b="1" kern="1200">
        <a:solidFill>
          <a:schemeClr val="tx1"/>
        </a:solidFill>
        <a:latin typeface="굴림" pitchFamily="50" charset="-127"/>
        <a:ea typeface="굴림" pitchFamily="50" charset="-127"/>
        <a:cs typeface="+mn-cs"/>
      </a:defRPr>
    </a:lvl6pPr>
    <a:lvl7pPr marL="2743200" algn="l" defTabSz="914400" rtl="0" eaLnBrk="1" latinLnBrk="1" hangingPunct="1">
      <a:defRPr kumimoji="1" sz="1500" b="1" kern="1200">
        <a:solidFill>
          <a:schemeClr val="tx1"/>
        </a:solidFill>
        <a:latin typeface="굴림" pitchFamily="50" charset="-127"/>
        <a:ea typeface="굴림" pitchFamily="50" charset="-127"/>
        <a:cs typeface="+mn-cs"/>
      </a:defRPr>
    </a:lvl7pPr>
    <a:lvl8pPr marL="3200400" algn="l" defTabSz="914400" rtl="0" eaLnBrk="1" latinLnBrk="1" hangingPunct="1">
      <a:defRPr kumimoji="1" sz="1500" b="1" kern="1200">
        <a:solidFill>
          <a:schemeClr val="tx1"/>
        </a:solidFill>
        <a:latin typeface="굴림" pitchFamily="50" charset="-127"/>
        <a:ea typeface="굴림" pitchFamily="50" charset="-127"/>
        <a:cs typeface="+mn-cs"/>
      </a:defRPr>
    </a:lvl8pPr>
    <a:lvl9pPr marL="3657600" algn="l" defTabSz="914400" rtl="0" eaLnBrk="1" latinLnBrk="1" hangingPunct="1">
      <a:defRPr kumimoji="1" sz="1500" b="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03230"/>
    <a:srgbClr val="FF9900"/>
    <a:srgbClr val="336600"/>
    <a:srgbClr val="3333FF"/>
    <a:srgbClr val="CC00FF"/>
    <a:srgbClr val="FAD925"/>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보통 스타일 3 - 강조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5294" autoAdjust="0"/>
  </p:normalViewPr>
  <p:slideViewPr>
    <p:cSldViewPr>
      <p:cViewPr varScale="1">
        <p:scale>
          <a:sx n="90" d="100"/>
          <a:sy n="90" d="100"/>
        </p:scale>
        <p:origin x="77" y="211"/>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796"/>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lgn="r">
              <a:defRPr sz="1200" b="0"/>
            </a:lvl1pPr>
          </a:lstStyle>
          <a:p>
            <a:pPr>
              <a:defRPr/>
            </a:pPr>
            <a:fld id="{6F2C9B25-F653-4D0C-8A3F-9D9BC399A53E}" type="slidenum">
              <a:rPr lang="en-US" altLang="ko-KR"/>
              <a:pPr>
                <a:defRPr/>
              </a:pPr>
              <a:t>‹#›</a:t>
            </a:fld>
            <a:endParaRPr lang="en-US" altLang="ko-KR"/>
          </a:p>
        </p:txBody>
      </p:sp>
    </p:spTree>
    <p:extLst>
      <p:ext uri="{BB962C8B-B14F-4D97-AF65-F5344CB8AC3E}">
        <p14:creationId xmlns:p14="http://schemas.microsoft.com/office/powerpoint/2010/main" val="1279952524"/>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pPr/>
              <a:t>6/21/2025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pPr/>
              <a:t>‹#›</a:t>
            </a:fld>
            <a:endParaRPr lang="en-US" altLang="ko-KR"/>
          </a:p>
        </p:txBody>
      </p:sp>
    </p:spTree>
    <p:extLst>
      <p:ext uri="{BB962C8B-B14F-4D97-AF65-F5344CB8AC3E}">
        <p14:creationId xmlns:p14="http://schemas.microsoft.com/office/powerpoint/2010/main" val="37539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pPr/>
              <a:t>6/21/2025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pPr/>
              <a:t>‹#›</a:t>
            </a:fld>
            <a:endParaRPr lang="en-US" altLang="ko-KR"/>
          </a:p>
        </p:txBody>
      </p:sp>
    </p:spTree>
    <p:extLst>
      <p:ext uri="{BB962C8B-B14F-4D97-AF65-F5344CB8AC3E}">
        <p14:creationId xmlns:p14="http://schemas.microsoft.com/office/powerpoint/2010/main" val="10022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pPr/>
              <a:t>6/21/2025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pPr/>
              <a:t>‹#›</a:t>
            </a:fld>
            <a:endParaRPr lang="en-US" altLang="ko-KR"/>
          </a:p>
        </p:txBody>
      </p:sp>
    </p:spTree>
    <p:extLst>
      <p:ext uri="{BB962C8B-B14F-4D97-AF65-F5344CB8AC3E}">
        <p14:creationId xmlns:p14="http://schemas.microsoft.com/office/powerpoint/2010/main" val="2257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pPr/>
              <a:t>6/21/2025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pPr/>
              <a:t>‹#›</a:t>
            </a:fld>
            <a:endParaRPr lang="en-US" altLang="ko-KR"/>
          </a:p>
        </p:txBody>
      </p:sp>
    </p:spTree>
    <p:extLst>
      <p:ext uri="{BB962C8B-B14F-4D97-AF65-F5344CB8AC3E}">
        <p14:creationId xmlns:p14="http://schemas.microsoft.com/office/powerpoint/2010/main" val="294884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pPr/>
              <a:t>6/21/2025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pPr/>
              <a:t>‹#›</a:t>
            </a:fld>
            <a:endParaRPr lang="en-US" altLang="ko-KR"/>
          </a:p>
        </p:txBody>
      </p:sp>
    </p:spTree>
    <p:extLst>
      <p:ext uri="{BB962C8B-B14F-4D97-AF65-F5344CB8AC3E}">
        <p14:creationId xmlns:p14="http://schemas.microsoft.com/office/powerpoint/2010/main" val="3900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pPr/>
              <a:t>6/21/2025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pPr/>
              <a:t>‹#›</a:t>
            </a:fld>
            <a:endParaRPr lang="en-US" altLang="ko-KR"/>
          </a:p>
        </p:txBody>
      </p:sp>
    </p:spTree>
    <p:extLst>
      <p:ext uri="{BB962C8B-B14F-4D97-AF65-F5344CB8AC3E}">
        <p14:creationId xmlns:p14="http://schemas.microsoft.com/office/powerpoint/2010/main" val="375959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pPr/>
              <a:t>6/21/2025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pPr/>
              <a:t>‹#›</a:t>
            </a:fld>
            <a:endParaRPr lang="en-US" altLang="ko-KR"/>
          </a:p>
        </p:txBody>
      </p:sp>
    </p:spTree>
    <p:extLst>
      <p:ext uri="{BB962C8B-B14F-4D97-AF65-F5344CB8AC3E}">
        <p14:creationId xmlns:p14="http://schemas.microsoft.com/office/powerpoint/2010/main" val="31154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pPr/>
              <a:t>6/21/2025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pPr/>
              <a:t>‹#›</a:t>
            </a:fld>
            <a:endParaRPr lang="en-US" altLang="ko-KR"/>
          </a:p>
        </p:txBody>
      </p:sp>
    </p:spTree>
    <p:extLst>
      <p:ext uri="{BB962C8B-B14F-4D97-AF65-F5344CB8AC3E}">
        <p14:creationId xmlns:p14="http://schemas.microsoft.com/office/powerpoint/2010/main" val="32850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pPr/>
              <a:t>6/21/2025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pPr/>
              <a:t>‹#›</a:t>
            </a:fld>
            <a:endParaRPr lang="en-US" altLang="ko-KR"/>
          </a:p>
        </p:txBody>
      </p:sp>
    </p:spTree>
    <p:extLst>
      <p:ext uri="{BB962C8B-B14F-4D97-AF65-F5344CB8AC3E}">
        <p14:creationId xmlns:p14="http://schemas.microsoft.com/office/powerpoint/2010/main" val="315723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pPr/>
              <a:t>6/21/2025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pPr/>
              <a:t>‹#›</a:t>
            </a:fld>
            <a:endParaRPr lang="en-US" altLang="ko-KR"/>
          </a:p>
        </p:txBody>
      </p:sp>
    </p:spTree>
    <p:extLst>
      <p:ext uri="{BB962C8B-B14F-4D97-AF65-F5344CB8AC3E}">
        <p14:creationId xmlns:p14="http://schemas.microsoft.com/office/powerpoint/2010/main" val="5911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pPr/>
              <a:t>6/21/2025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pPr/>
              <a:t>‹#›</a:t>
            </a:fld>
            <a:endParaRPr lang="en-US" altLang="ko-KR"/>
          </a:p>
        </p:txBody>
      </p:sp>
    </p:spTree>
    <p:extLst>
      <p:ext uri="{BB962C8B-B14F-4D97-AF65-F5344CB8AC3E}">
        <p14:creationId xmlns:p14="http://schemas.microsoft.com/office/powerpoint/2010/main" val="343593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8C830DF-61CF-4BC4-BFBF-04C878F570E7}" type="datetimeFigureOut">
              <a:rPr lang="en-US" altLang="ko-KR"/>
              <a:pPr/>
              <a:t>6/21/2025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C26EE14-D894-4307-8D5C-5F7106E7C11D}" type="slidenum">
              <a:rPr lang="en-US" altLang="ko-KR"/>
              <a:pPr/>
              <a:t>‹#›</a:t>
            </a:fld>
            <a:endParaRPr lang="en-US" altLang="ko-KR"/>
          </a:p>
        </p:txBody>
      </p:sp>
    </p:spTree>
    <p:extLst>
      <p:ext uri="{BB962C8B-B14F-4D97-AF65-F5344CB8AC3E}">
        <p14:creationId xmlns:p14="http://schemas.microsoft.com/office/powerpoint/2010/main" val="938466734"/>
      </p:ext>
    </p:extLst>
  </p:cSld>
  <p:clrMap bg1="lt1" tx1="dk1" bg2="lt2" tx2="dk2" accent1="accent1" accent2="accent2" accent3="accent3" accent4="accent4" accent5="accent5" accent6="accent6" hlink="hlink" folHlink="folHlink"/>
  <p:sldLayoutIdLst>
    <p:sldLayoutId id="2147488141" r:id="rId1"/>
    <p:sldLayoutId id="2147488142" r:id="rId2"/>
    <p:sldLayoutId id="2147488143" r:id="rId3"/>
    <p:sldLayoutId id="2147488144" r:id="rId4"/>
    <p:sldLayoutId id="2147488145" r:id="rId5"/>
    <p:sldLayoutId id="2147488146" r:id="rId6"/>
    <p:sldLayoutId id="2147488147" r:id="rId7"/>
    <p:sldLayoutId id="2147488148" r:id="rId8"/>
    <p:sldLayoutId id="2147488149" r:id="rId9"/>
    <p:sldLayoutId id="2147488150" r:id="rId10"/>
    <p:sldLayoutId id="2147488151"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12191999" cy="6858000"/>
          </a:xfrm>
          <a:prstGeom prst="rect">
            <a:avLst/>
          </a:prstGeom>
        </p:spPr>
      </p:pic>
      <p:sp>
        <p:nvSpPr>
          <p:cNvPr id="3" name="부제 3"/>
          <p:cNvSpPr txBox="1">
            <a:spLocks/>
          </p:cNvSpPr>
          <p:nvPr/>
        </p:nvSpPr>
        <p:spPr bwMode="auto">
          <a:xfrm>
            <a:off x="983433" y="1728192"/>
            <a:ext cx="9398562"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7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Jeremiah </a:t>
            </a:r>
            <a:r>
              <a:rPr kumimoji="0" lang="en-US" altLang="ko-KR" sz="6600" dirty="0">
                <a:solidFill>
                  <a:schemeClr val="bg1"/>
                </a:solidFill>
                <a:effectLst>
                  <a:outerShdw blurRad="38100" dist="38100" dir="2700000" algn="tl">
                    <a:srgbClr val="000000">
                      <a:alpha val="43137"/>
                    </a:srgbClr>
                  </a:outerShdw>
                </a:effectLst>
                <a:latin typeface="+mn-ea"/>
                <a:ea typeface="+mn-ea"/>
              </a:rPr>
              <a:t> </a:t>
            </a: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a:extLst>
              <a:ext uri="{FF2B5EF4-FFF2-40B4-BE49-F238E27FC236}">
                <a16:creationId xmlns:a16="http://schemas.microsoft.com/office/drawing/2014/main" id="{13E2923C-A0A9-45C9-84BD-CE30EA8645E5}"/>
              </a:ext>
            </a:extLst>
          </p:cNvPr>
          <p:cNvSpPr txBox="1">
            <a:spLocks/>
          </p:cNvSpPr>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sv-SE" b="0" dirty="0">
                <a:latin typeface="Arial" panose="020B0604020202020204" pitchFamily="34" charset="0"/>
                <a:cs typeface="Arial" panose="020B0604020202020204" pitchFamily="34" charset="0"/>
              </a:rPr>
              <a:t>Jer 31:4, 31, 33, 29:4-7, Lam 3:32</a:t>
            </a:r>
          </a:p>
        </p:txBody>
      </p:sp>
    </p:spTree>
    <p:extLst>
      <p:ext uri="{BB962C8B-B14F-4D97-AF65-F5344CB8AC3E}">
        <p14:creationId xmlns:p14="http://schemas.microsoft.com/office/powerpoint/2010/main" val="179373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A60B15B-6717-41D3-B2A3-557EDFF5EDD1}"/>
              </a:ext>
            </a:extLst>
          </p:cNvPr>
          <p:cNvSpPr>
            <a:spLocks noGrp="1"/>
          </p:cNvSpPr>
          <p:nvPr>
            <p:ph type="title"/>
          </p:nvPr>
        </p:nvSpPr>
        <p:spPr>
          <a:xfrm>
            <a:off x="1127448" y="275167"/>
            <a:ext cx="8640960" cy="1143000"/>
          </a:xfrm>
        </p:spPr>
        <p:txBody>
          <a:bodyPr/>
          <a:lstStyle/>
          <a:p>
            <a:r>
              <a:rPr lang="en-US" b="1" u="sng" dirty="0">
                <a:latin typeface="Arial" panose="020B0604020202020204" pitchFamily="34" charset="0"/>
                <a:cs typeface="Arial" panose="020B0604020202020204" pitchFamily="34" charset="0"/>
              </a:rPr>
              <a:t>3. New Covenant </a:t>
            </a:r>
          </a:p>
        </p:txBody>
      </p:sp>
      <p:sp>
        <p:nvSpPr>
          <p:cNvPr id="4" name="TextBox 3">
            <a:extLst>
              <a:ext uri="{FF2B5EF4-FFF2-40B4-BE49-F238E27FC236}">
                <a16:creationId xmlns:a16="http://schemas.microsoft.com/office/drawing/2014/main" id="{69F56E3E-2386-4BB5-820A-8EB581085EE0}"/>
              </a:ext>
            </a:extLst>
          </p:cNvPr>
          <p:cNvSpPr txBox="1"/>
          <p:nvPr/>
        </p:nvSpPr>
        <p:spPr>
          <a:xfrm>
            <a:off x="2567608" y="1516328"/>
            <a:ext cx="6859571" cy="3825343"/>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Jeremiah 31:33. '"This is the covenant I will make with the house of Israel after that time," declares the LORD. "I will put my law in their minds and write it on their hearts. I will be their God, and they will be my people’. </a:t>
            </a:r>
          </a:p>
          <a:p>
            <a:pPr marL="0" marR="0" indent="0" algn="just" fontAlgn="base" latinLnBrk="1">
              <a:lnSpc>
                <a:spcPct val="107000"/>
              </a:lnSpc>
              <a:spcBef>
                <a:spcPts val="0"/>
              </a:spcBef>
              <a:spcAft>
                <a:spcPts val="800"/>
              </a:spcAft>
            </a:pP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William Paul Young, &lt;The shack&gt;, ‘You must believe in two things to overcome life's fears. It is that I am always good and that I always love you.’ </a:t>
            </a:r>
            <a:endParaRPr lang="en-US" sz="24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46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FDBD424-476D-49EA-9BEE-2225E427AADF}"/>
              </a:ext>
            </a:extLst>
          </p:cNvPr>
          <p:cNvSpPr>
            <a:spLocks noGrp="1"/>
          </p:cNvSpPr>
          <p:nvPr>
            <p:ph type="title" orient="vert"/>
          </p:nvPr>
        </p:nvSpPr>
        <p:spPr>
          <a:xfrm rot="16200000">
            <a:off x="4121770" y="-1365522"/>
            <a:ext cx="2743200" cy="5851525"/>
          </a:xfrm>
        </p:spPr>
        <p:txBody>
          <a:bodyPr/>
          <a:lstStyle/>
          <a:p>
            <a:r>
              <a:rPr lang="en-US" sz="3600" b="1" dirty="0">
                <a:latin typeface="Arial" panose="020B0604020202020204" pitchFamily="34" charset="0"/>
                <a:cs typeface="Arial" panose="020B0604020202020204" pitchFamily="34" charset="0"/>
              </a:rPr>
              <a:t>What happened in Israel after the Babylonian Captivity for 70 years?</a:t>
            </a:r>
          </a:p>
        </p:txBody>
      </p:sp>
      <p:sp>
        <p:nvSpPr>
          <p:cNvPr id="3" name="내용 개체 틀 2">
            <a:extLst>
              <a:ext uri="{FF2B5EF4-FFF2-40B4-BE49-F238E27FC236}">
                <a16:creationId xmlns:a16="http://schemas.microsoft.com/office/drawing/2014/main" id="{FFB1B2FC-C122-47C6-B029-3276DD999C16}"/>
              </a:ext>
            </a:extLst>
          </p:cNvPr>
          <p:cNvSpPr>
            <a:spLocks noGrp="1"/>
          </p:cNvSpPr>
          <p:nvPr>
            <p:ph type="body" orient="vert" idx="1"/>
          </p:nvPr>
        </p:nvSpPr>
        <p:spPr>
          <a:xfrm rot="16200000">
            <a:off x="4002306" y="905383"/>
            <a:ext cx="3809751" cy="7416826"/>
          </a:xfrm>
        </p:spPr>
        <p:txBody>
          <a:bodyPr/>
          <a:lstStyle/>
          <a:p>
            <a:pPr marL="0" marR="0" indent="0" algn="just" fontAlgn="base" latinLnBrk="1">
              <a:lnSpc>
                <a:spcPct val="107000"/>
              </a:lnSpc>
              <a:spcBef>
                <a:spcPts val="0"/>
              </a:spcBef>
              <a:spcAft>
                <a:spcPts val="800"/>
              </a:spcAft>
              <a:buNone/>
            </a:pP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 The temple and the faith in God were restored. </a:t>
            </a: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 Longing for the Messiah got intensified. </a:t>
            </a: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 The emergence of the synagogue. </a:t>
            </a: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4) The transmission and documentation of the Bible. </a:t>
            </a: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5) The appearance of the diaspora. </a:t>
            </a:r>
            <a:endParaRPr lang="en-US" sz="2400" kern="100" spc="0" dirty="0">
              <a:solidFill>
                <a:srgbClr val="000000"/>
              </a:solidFill>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94989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7EEB06B6-4634-49B3-9257-EC274550C12F}"/>
              </a:ext>
            </a:extLst>
          </p:cNvPr>
          <p:cNvSpPr>
            <a:spLocks noGrp="1"/>
          </p:cNvSpPr>
          <p:nvPr>
            <p:ph type="title" orient="vert"/>
          </p:nvPr>
        </p:nvSpPr>
        <p:spPr>
          <a:xfrm rot="16200000">
            <a:off x="4503938" y="-7004275"/>
            <a:ext cx="1872207" cy="16690084"/>
          </a:xfrm>
        </p:spPr>
        <p:txBody>
          <a:bodyPr/>
          <a:lstStyle/>
          <a:p>
            <a:r>
              <a:rPr lang="en-US" b="1"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Where is your Babylonia?</a:t>
            </a:r>
          </a:p>
        </p:txBody>
      </p:sp>
      <p:sp>
        <p:nvSpPr>
          <p:cNvPr id="3" name="세로 텍스트 개체 틀 2">
            <a:extLst>
              <a:ext uri="{FF2B5EF4-FFF2-40B4-BE49-F238E27FC236}">
                <a16:creationId xmlns:a16="http://schemas.microsoft.com/office/drawing/2014/main" id="{55378253-5387-4069-A0E6-B064BFB6502A}"/>
              </a:ext>
            </a:extLst>
          </p:cNvPr>
          <p:cNvSpPr>
            <a:spLocks noGrp="1"/>
          </p:cNvSpPr>
          <p:nvPr>
            <p:ph type="body" orient="vert" idx="1"/>
          </p:nvPr>
        </p:nvSpPr>
        <p:spPr>
          <a:xfrm rot="16200000">
            <a:off x="4840749" y="-2012493"/>
            <a:ext cx="2081558" cy="10660287"/>
          </a:xfrm>
        </p:spPr>
        <p:txBody>
          <a:bodyPr/>
          <a:lstStyle/>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1:10, “See, today I appoint you over nations and kingdoms to uproot and tear down, to destroy and overthrow, to build and to plant." </a:t>
            </a:r>
          </a:p>
          <a:p>
            <a:pPr marL="0" marR="0" indent="0" algn="just" fontAlgn="base" latinLnBrk="1">
              <a:lnSpc>
                <a:spcPct val="107000"/>
              </a:lnSpc>
              <a:spcBef>
                <a:spcPts val="0"/>
              </a:spcBef>
              <a:spcAft>
                <a:spcPts val="800"/>
              </a:spcAft>
              <a:buNone/>
            </a:pPr>
            <a:endParaRPr lang="en-US" sz="24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31:4 is the words that shows the characteristics of Jeremiah best. “I will build you up again and you will be rebuilt, O Virgin Israel. Again you will take up your tambourines and go out to dance with the joyful.” </a:t>
            </a:r>
            <a:endParaRPr lang="en-US" sz="2400" kern="100" spc="0" dirty="0">
              <a:solidFill>
                <a:srgbClr val="000000"/>
              </a:solidFill>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070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7C163C1-D2F7-461B-99E6-74DF5F6BB965}"/>
              </a:ext>
            </a:extLst>
          </p:cNvPr>
          <p:cNvSpPr>
            <a:spLocks noGrp="1"/>
          </p:cNvSpPr>
          <p:nvPr>
            <p:ph type="title"/>
          </p:nvPr>
        </p:nvSpPr>
        <p:spPr>
          <a:xfrm>
            <a:off x="479376" y="430314"/>
            <a:ext cx="5184576" cy="1143000"/>
          </a:xfrm>
        </p:spPr>
        <p:txBody>
          <a:bodyPr/>
          <a:lstStyle/>
          <a:p>
            <a:r>
              <a:rPr lang="en-US" b="1" u="sng" dirty="0">
                <a:latin typeface="Arial" panose="020B0604020202020204" pitchFamily="34" charset="0"/>
                <a:cs typeface="Arial" panose="020B0604020202020204" pitchFamily="34" charset="0"/>
              </a:rPr>
              <a:t>Who is Jeremiah?</a:t>
            </a:r>
          </a:p>
        </p:txBody>
      </p:sp>
      <p:sp>
        <p:nvSpPr>
          <p:cNvPr id="6" name="TextBox 5">
            <a:extLst>
              <a:ext uri="{FF2B5EF4-FFF2-40B4-BE49-F238E27FC236}">
                <a16:creationId xmlns:a16="http://schemas.microsoft.com/office/drawing/2014/main" id="{4B30528A-6DE1-4E52-849B-8399688A3CA6}"/>
              </a:ext>
            </a:extLst>
          </p:cNvPr>
          <p:cNvSpPr txBox="1"/>
          <p:nvPr/>
        </p:nvSpPr>
        <p:spPr>
          <a:xfrm>
            <a:off x="695400" y="4221088"/>
            <a:ext cx="11089232" cy="1627625"/>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_________________________________________________________________________</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627                612               605              597               587                     582              ?</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Calling     Fall of Assyria       1</a:t>
            </a:r>
            <a:r>
              <a:rPr lang="en-US" sz="1600" kern="100" spc="0" baseline="3000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st</a:t>
            </a: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Attack        2</a:t>
            </a:r>
            <a:r>
              <a:rPr lang="en-US" sz="1600" kern="100" spc="0" baseline="3000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nd</a:t>
            </a: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Attack      Fall of Temple     Death of Zedekiah  Taken to Egypt </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King Josiah                                    Weeping prophet                                            Died</a:t>
            </a:r>
            <a:endParaRPr lang="en-US" sz="2000" kern="100" spc="0" dirty="0">
              <a:solidFill>
                <a:srgbClr val="00000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E6EAEEA2-95C6-498F-A8EE-DF596CBC8F63}"/>
              </a:ext>
            </a:extLst>
          </p:cNvPr>
          <p:cNvSpPr txBox="1"/>
          <p:nvPr/>
        </p:nvSpPr>
        <p:spPr>
          <a:xfrm>
            <a:off x="3048000" y="3259723"/>
            <a:ext cx="6096000" cy="338554"/>
          </a:xfrm>
          <a:prstGeom prst="rect">
            <a:avLst/>
          </a:prstGeom>
          <a:noFill/>
        </p:spPr>
        <p:txBody>
          <a:bodyPr wrap="square">
            <a:spAutoFit/>
          </a:bodyPr>
          <a:lstStyle/>
          <a:p>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endParaRPr lang="en-US" dirty="0"/>
          </a:p>
        </p:txBody>
      </p:sp>
      <p:pic>
        <p:nvPicPr>
          <p:cNvPr id="4" name="그림 3">
            <a:extLst>
              <a:ext uri="{FF2B5EF4-FFF2-40B4-BE49-F238E27FC236}">
                <a16:creationId xmlns:a16="http://schemas.microsoft.com/office/drawing/2014/main" id="{0CD8305D-DD2D-40C3-AE91-0DE01612C4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88" y="620688"/>
            <a:ext cx="4908364" cy="3600399"/>
          </a:xfrm>
          <a:prstGeom prst="rect">
            <a:avLst/>
          </a:prstGeom>
        </p:spPr>
      </p:pic>
      <p:pic>
        <p:nvPicPr>
          <p:cNvPr id="7" name="그림 6">
            <a:extLst>
              <a:ext uri="{FF2B5EF4-FFF2-40B4-BE49-F238E27FC236}">
                <a16:creationId xmlns:a16="http://schemas.microsoft.com/office/drawing/2014/main" id="{641FE936-E120-404A-BC34-810AADEBAD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906" y="1700808"/>
            <a:ext cx="3108188" cy="2076053"/>
          </a:xfrm>
          <a:prstGeom prst="rect">
            <a:avLst/>
          </a:prstGeom>
        </p:spPr>
      </p:pic>
    </p:spTree>
    <p:extLst>
      <p:ext uri="{BB962C8B-B14F-4D97-AF65-F5344CB8AC3E}">
        <p14:creationId xmlns:p14="http://schemas.microsoft.com/office/powerpoint/2010/main" val="250660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B4430F5-714D-4690-A39F-79A65EB807F2}"/>
              </a:ext>
            </a:extLst>
          </p:cNvPr>
          <p:cNvSpPr>
            <a:spLocks noGrp="1"/>
          </p:cNvSpPr>
          <p:nvPr>
            <p:ph type="title"/>
          </p:nvPr>
        </p:nvSpPr>
        <p:spPr>
          <a:xfrm>
            <a:off x="191344" y="275167"/>
            <a:ext cx="7920880" cy="1143000"/>
          </a:xfrm>
        </p:spPr>
        <p:txBody>
          <a:bodyPr/>
          <a:lstStyle/>
          <a:p>
            <a:r>
              <a:rPr lang="en-US" b="1" u="sng" dirty="0">
                <a:latin typeface="Arial" panose="020B0604020202020204" pitchFamily="34" charset="0"/>
                <a:cs typeface="Arial" panose="020B0604020202020204" pitchFamily="34" charset="0"/>
              </a:rPr>
              <a:t>1. Salvation for All Nations </a:t>
            </a:r>
          </a:p>
        </p:txBody>
      </p:sp>
      <p:sp>
        <p:nvSpPr>
          <p:cNvPr id="3" name="내용 개체 틀 2">
            <a:extLst>
              <a:ext uri="{FF2B5EF4-FFF2-40B4-BE49-F238E27FC236}">
                <a16:creationId xmlns:a16="http://schemas.microsoft.com/office/drawing/2014/main" id="{9B22B150-C546-4B5D-9789-84354174D499}"/>
              </a:ext>
            </a:extLst>
          </p:cNvPr>
          <p:cNvSpPr>
            <a:spLocks noGrp="1"/>
          </p:cNvSpPr>
          <p:nvPr>
            <p:ph idx="1"/>
          </p:nvPr>
        </p:nvSpPr>
        <p:spPr>
          <a:xfrm>
            <a:off x="609600" y="1600202"/>
            <a:ext cx="7790656" cy="4525433"/>
          </a:xfrm>
        </p:spPr>
        <p:txBody>
          <a:bodyPr/>
          <a:lstStyle/>
          <a:p>
            <a:pPr marL="0" marR="0" indent="0" algn="just" fontAlgn="base" latinLnBrk="1">
              <a:lnSpc>
                <a:spcPct val="107000"/>
              </a:lnSpc>
              <a:spcBef>
                <a:spcPts val="0"/>
              </a:spcBef>
              <a:spcAft>
                <a:spcPts val="800"/>
              </a:spcAft>
              <a:buNone/>
            </a:pPr>
            <a:r>
              <a:rPr lang="en-US" sz="2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a:t>
            </a:r>
            <a:r>
              <a:rPr lang="en-US" sz="28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I will establish</a:t>
            </a:r>
            <a:endParaRPr lang="en-US" sz="2800" u="sng"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1:5, ‘Before I formed you in the womb I knew you, before you were born I set you apart; I appointed you as a prophet to the nations’. </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1:10, ‘See, today I appoint you over nations and kingdoms to uproot and tear down, to destroy and overthrow, to build and to plant’</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31:4, ‘I will build you up again, and you, Virgin Israel, will be rebuilt. Again you will take up your timbrels and go out to dance with the joyful’</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45:4, ‘But the Lord has told me to say to you, ’This is what the Lord says, ‘I will overthrow what I have built and uproot what I have planted, throughout the earth’. </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4" name="그림 3">
            <a:extLst>
              <a:ext uri="{FF2B5EF4-FFF2-40B4-BE49-F238E27FC236}">
                <a16:creationId xmlns:a16="http://schemas.microsoft.com/office/drawing/2014/main" id="{BA4A89F8-2ADD-4491-B159-E77FF13EF6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4272" y="2348880"/>
            <a:ext cx="2790570" cy="3240360"/>
          </a:xfrm>
          <a:prstGeom prst="rect">
            <a:avLst/>
          </a:prstGeom>
        </p:spPr>
      </p:pic>
    </p:spTree>
    <p:extLst>
      <p:ext uri="{BB962C8B-B14F-4D97-AF65-F5344CB8AC3E}">
        <p14:creationId xmlns:p14="http://schemas.microsoft.com/office/powerpoint/2010/main" val="3618534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964EE57-2013-4972-9256-9C986C2403AF}"/>
              </a:ext>
            </a:extLst>
          </p:cNvPr>
          <p:cNvSpPr>
            <a:spLocks noGrp="1"/>
          </p:cNvSpPr>
          <p:nvPr>
            <p:ph type="title"/>
          </p:nvPr>
        </p:nvSpPr>
        <p:spPr>
          <a:xfrm>
            <a:off x="479376" y="620688"/>
            <a:ext cx="2736304" cy="782960"/>
          </a:xfrm>
        </p:spPr>
        <p:txBody>
          <a:bodyPr/>
          <a:lstStyle/>
          <a:p>
            <a:r>
              <a:rPr lang="en-US" sz="2800" u="sng" dirty="0">
                <a:latin typeface="Arial" panose="020B0604020202020204" pitchFamily="34" charset="0"/>
                <a:cs typeface="Arial" panose="020B0604020202020204" pitchFamily="34" charset="0"/>
              </a:rPr>
              <a:t>2) All Nations </a:t>
            </a:r>
          </a:p>
        </p:txBody>
      </p:sp>
      <p:sp>
        <p:nvSpPr>
          <p:cNvPr id="3" name="내용 개체 틀 2">
            <a:extLst>
              <a:ext uri="{FF2B5EF4-FFF2-40B4-BE49-F238E27FC236}">
                <a16:creationId xmlns:a16="http://schemas.microsoft.com/office/drawing/2014/main" id="{7CE5BBE8-607C-467B-B13D-446DD9C79C23}"/>
              </a:ext>
            </a:extLst>
          </p:cNvPr>
          <p:cNvSpPr>
            <a:spLocks noGrp="1"/>
          </p:cNvSpPr>
          <p:nvPr>
            <p:ph idx="1"/>
          </p:nvPr>
        </p:nvSpPr>
        <p:spPr>
          <a:xfrm>
            <a:off x="642309" y="1916832"/>
            <a:ext cx="7646640" cy="4525433"/>
          </a:xfrm>
        </p:spPr>
        <p:txBody>
          <a:bodyPr/>
          <a:lstStyle/>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25:19-26, ‘19 Pharaoh king of Egypt, his attendants, his officials and all his people, 20 and all the foreign people there; all the kings of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Uz</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all the kings of the Philistines (those of Ashkelon, Gaza,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Ekron</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and the people left at Ashdod); 21 Edom, Moab and Ammon; 22 all the kings of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Tyre</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and Sidon; the kings of the coastlands across the sea; 23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Dedan</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Tema</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Buz</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and all who are in distant places[a]; 24 all the kings of Arabia and all the kings of the foreign people who live in the wilderness; 25 all the kings of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Zimri</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Elam and Media; 26 and all the kings of the north, near and far, one after the other—all the kingdoms on the face of the earth. And after all of them, the king of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Sheshak</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 will drink it to</a:t>
            </a:r>
            <a:r>
              <a:rPr lang="en-US" sz="1800" kern="100" spc="0" dirty="0">
                <a:solidFill>
                  <a:srgbClr val="000000"/>
                </a:solidFill>
                <a:effectLst/>
                <a:latin typeface="맑은 고딕" panose="020B0503020000020004" pitchFamily="50" charset="-127"/>
                <a:ea typeface="맑은 고딕" panose="020B0503020000020004" pitchFamily="50" charset="-127"/>
              </a:rPr>
              <a:t>o. </a:t>
            </a:r>
            <a:endParaRPr lang="en-US" sz="1800" kern="100" spc="0" dirty="0">
              <a:solidFill>
                <a:srgbClr val="000000"/>
              </a:solidFill>
              <a:effectLst/>
              <a:latin typeface="맑은 고딕" panose="020B0503020000020004" pitchFamily="50" charset="-127"/>
            </a:endParaRPr>
          </a:p>
          <a:p>
            <a:endParaRPr lang="en-US" dirty="0"/>
          </a:p>
        </p:txBody>
      </p:sp>
      <p:pic>
        <p:nvPicPr>
          <p:cNvPr id="5" name="그림 4">
            <a:extLst>
              <a:ext uri="{FF2B5EF4-FFF2-40B4-BE49-F238E27FC236}">
                <a16:creationId xmlns:a16="http://schemas.microsoft.com/office/drawing/2014/main" id="{F546C414-3E07-4E8B-820B-8B9E7540A0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6280" y="1052736"/>
            <a:ext cx="3240360" cy="4525433"/>
          </a:xfrm>
          <a:prstGeom prst="rect">
            <a:avLst/>
          </a:prstGeom>
        </p:spPr>
      </p:pic>
    </p:spTree>
    <p:extLst>
      <p:ext uri="{BB962C8B-B14F-4D97-AF65-F5344CB8AC3E}">
        <p14:creationId xmlns:p14="http://schemas.microsoft.com/office/powerpoint/2010/main" val="3976532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6F5E1F7-C9B4-477F-8372-7C6EF63DE037}"/>
              </a:ext>
            </a:extLst>
          </p:cNvPr>
          <p:cNvSpPr>
            <a:spLocks noGrp="1"/>
          </p:cNvSpPr>
          <p:nvPr>
            <p:ph type="title"/>
          </p:nvPr>
        </p:nvSpPr>
        <p:spPr>
          <a:xfrm>
            <a:off x="609600" y="275167"/>
            <a:ext cx="1741984" cy="1143000"/>
          </a:xfrm>
        </p:spPr>
        <p:txBody>
          <a:bodyPr/>
          <a:lstStyle/>
          <a:p>
            <a:r>
              <a:rPr lang="en-US" sz="2800" u="sng" dirty="0">
                <a:latin typeface="Arial" panose="020B0604020202020204" pitchFamily="34" charset="0"/>
                <a:cs typeface="Arial" panose="020B0604020202020204" pitchFamily="34" charset="0"/>
              </a:rPr>
              <a:t>3) Return</a:t>
            </a:r>
          </a:p>
        </p:txBody>
      </p:sp>
      <p:sp>
        <p:nvSpPr>
          <p:cNvPr id="3" name="내용 개체 틀 2">
            <a:extLst>
              <a:ext uri="{FF2B5EF4-FFF2-40B4-BE49-F238E27FC236}">
                <a16:creationId xmlns:a16="http://schemas.microsoft.com/office/drawing/2014/main" id="{F4D7A975-FDF2-486C-9A51-D9F9CF5003A0}"/>
              </a:ext>
            </a:extLst>
          </p:cNvPr>
          <p:cNvSpPr>
            <a:spLocks noGrp="1"/>
          </p:cNvSpPr>
          <p:nvPr>
            <p:ph idx="1"/>
          </p:nvPr>
        </p:nvSpPr>
        <p:spPr>
          <a:xfrm>
            <a:off x="609600" y="1600202"/>
            <a:ext cx="6134472" cy="4525433"/>
          </a:xfrm>
        </p:spPr>
        <p:txBody>
          <a:bodyPr/>
          <a:lstStyle/>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4:1, ‘If you, Israel, will return, then return to me’, declares the Lord, ‘If you put your detestable idols out of my sight and no longer go astray’</a:t>
            </a:r>
          </a:p>
          <a:p>
            <a:pPr marL="0" marR="0" indent="0" algn="just" fontAlgn="base" latinLnBrk="1">
              <a:lnSpc>
                <a:spcPct val="107000"/>
              </a:lnSpc>
              <a:spcBef>
                <a:spcPts val="0"/>
              </a:spcBef>
              <a:spcAft>
                <a:spcPts val="800"/>
              </a:spcAft>
              <a:buNone/>
            </a:pPr>
            <a:endParaRPr lang="en-US" sz="24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Lamentation, 5:21, ‘Restore us to yourself, Lord, that we may return; renew our days as of old’</a:t>
            </a:r>
            <a:endParaRPr lang="en-US" sz="24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5" name="그림 4">
            <a:extLst>
              <a:ext uri="{FF2B5EF4-FFF2-40B4-BE49-F238E27FC236}">
                <a16:creationId xmlns:a16="http://schemas.microsoft.com/office/drawing/2014/main" id="{DDB20966-42D7-4B11-A118-8DACB45C92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8168" y="1628800"/>
            <a:ext cx="3600400" cy="3701006"/>
          </a:xfrm>
          <a:prstGeom prst="rect">
            <a:avLst/>
          </a:prstGeom>
        </p:spPr>
      </p:pic>
    </p:spTree>
    <p:extLst>
      <p:ext uri="{BB962C8B-B14F-4D97-AF65-F5344CB8AC3E}">
        <p14:creationId xmlns:p14="http://schemas.microsoft.com/office/powerpoint/2010/main" val="1663045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5BD2FA2-E4C2-40A7-A4A5-434346C1942C}"/>
              </a:ext>
            </a:extLst>
          </p:cNvPr>
          <p:cNvSpPr>
            <a:spLocks noGrp="1"/>
          </p:cNvSpPr>
          <p:nvPr>
            <p:ph type="title"/>
          </p:nvPr>
        </p:nvSpPr>
        <p:spPr>
          <a:xfrm>
            <a:off x="263352" y="332656"/>
            <a:ext cx="2966120" cy="1143000"/>
          </a:xfrm>
        </p:spPr>
        <p:txBody>
          <a:bodyPr/>
          <a:lstStyle/>
          <a:p>
            <a:r>
              <a:rPr lang="en-US" sz="2800" u="sng" dirty="0">
                <a:latin typeface="Arial" panose="020B0604020202020204" pitchFamily="34" charset="0"/>
                <a:cs typeface="Arial" panose="020B0604020202020204" pitchFamily="34" charset="0"/>
              </a:rPr>
              <a:t>4) Compassion</a:t>
            </a:r>
          </a:p>
        </p:txBody>
      </p:sp>
      <p:sp>
        <p:nvSpPr>
          <p:cNvPr id="6" name="내용 개체 틀 5">
            <a:extLst>
              <a:ext uri="{FF2B5EF4-FFF2-40B4-BE49-F238E27FC236}">
                <a16:creationId xmlns:a16="http://schemas.microsoft.com/office/drawing/2014/main" id="{3D9FBEB5-8186-4B97-B38F-8460F41742B8}"/>
              </a:ext>
            </a:extLst>
          </p:cNvPr>
          <p:cNvSpPr>
            <a:spLocks noGrp="1"/>
          </p:cNvSpPr>
          <p:nvPr>
            <p:ph idx="1"/>
          </p:nvPr>
        </p:nvSpPr>
        <p:spPr>
          <a:xfrm>
            <a:off x="479376" y="1600202"/>
            <a:ext cx="8064896" cy="4525433"/>
          </a:xfrm>
        </p:spPr>
        <p:txBody>
          <a:bodyPr/>
          <a:lstStyle/>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Lamentations 3:32, “Because of the LORD's great love we are not consumed, for his compassions never fail.”</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9:1. “Oh, that my head were a spring of water and my eyes a fountain of tears! I would weep day and night for the slain of my people.” </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Lamentations 2:11. “My eyes fail from weeping, I am in torment within, my heart is poured out on the ground”. </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Ephesians 2:7. 'in order that in the coming ages he might show the incomparable riches of his grace, expressed in his kindness to us in Christ Jesus.'</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Lamentations 3:22, “Because of the LORD's great love we are not consumed, for his compassions never fail.” </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8" name="그림 7">
            <a:extLst>
              <a:ext uri="{FF2B5EF4-FFF2-40B4-BE49-F238E27FC236}">
                <a16:creationId xmlns:a16="http://schemas.microsoft.com/office/drawing/2014/main" id="{DD7FE3A6-228D-4E68-BF11-E972FB053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8288" y="1613191"/>
            <a:ext cx="3384376" cy="4061046"/>
          </a:xfrm>
          <a:prstGeom prst="rect">
            <a:avLst/>
          </a:prstGeom>
        </p:spPr>
      </p:pic>
    </p:spTree>
    <p:extLst>
      <p:ext uri="{BB962C8B-B14F-4D97-AF65-F5344CB8AC3E}">
        <p14:creationId xmlns:p14="http://schemas.microsoft.com/office/powerpoint/2010/main" val="1125811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BF00F26-A191-4E52-A42D-D3B960B444A5}"/>
              </a:ext>
            </a:extLst>
          </p:cNvPr>
          <p:cNvSpPr>
            <a:spLocks noGrp="1"/>
          </p:cNvSpPr>
          <p:nvPr>
            <p:ph type="title"/>
          </p:nvPr>
        </p:nvSpPr>
        <p:spPr>
          <a:xfrm>
            <a:off x="609600" y="275167"/>
            <a:ext cx="1741984" cy="1143000"/>
          </a:xfrm>
        </p:spPr>
        <p:txBody>
          <a:bodyPr/>
          <a:lstStyle/>
          <a:p>
            <a:r>
              <a:rPr lang="en-US" sz="2800" u="sng" dirty="0">
                <a:latin typeface="Arial" panose="020B0604020202020204" pitchFamily="34" charset="0"/>
                <a:cs typeface="Arial" panose="020B0604020202020204" pitchFamily="34" charset="0"/>
              </a:rPr>
              <a:t>5) Branch</a:t>
            </a:r>
          </a:p>
        </p:txBody>
      </p:sp>
      <p:sp>
        <p:nvSpPr>
          <p:cNvPr id="3" name="내용 개체 틀 2">
            <a:extLst>
              <a:ext uri="{FF2B5EF4-FFF2-40B4-BE49-F238E27FC236}">
                <a16:creationId xmlns:a16="http://schemas.microsoft.com/office/drawing/2014/main" id="{23A91DA9-3D49-479E-9D69-265D7D96EA1E}"/>
              </a:ext>
            </a:extLst>
          </p:cNvPr>
          <p:cNvSpPr>
            <a:spLocks noGrp="1"/>
          </p:cNvSpPr>
          <p:nvPr>
            <p:ph idx="1"/>
          </p:nvPr>
        </p:nvSpPr>
        <p:spPr>
          <a:xfrm>
            <a:off x="609600" y="1600202"/>
            <a:ext cx="7358608" cy="4525433"/>
          </a:xfrm>
        </p:spPr>
        <p:txBody>
          <a:bodyPr/>
          <a:lstStyle/>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23: 4-6, 4 I will place shepherds over them who will tend them, and they will no longer be afraid or terrified, nor will any be missing,” declares the Lord. 5 The days are coming,” declares the Lord, when I will raise up for David[a] a righteous Branch, a King who will reign wisely and do what is just and right in the land. 6 In his days Judah will be saved and Israel will live in safety. This is the name by which he will be called: The Lord Our Righteous Savior.</a:t>
            </a:r>
          </a:p>
          <a:p>
            <a:pPr marL="0" marR="0" indent="0" algn="just" fontAlgn="base" latinLnBrk="1">
              <a:lnSpc>
                <a:spcPct val="107000"/>
              </a:lnSpc>
              <a:spcBef>
                <a:spcPts val="0"/>
              </a:spcBef>
              <a:spcAft>
                <a:spcPts val="800"/>
              </a:spcAft>
              <a:buNone/>
            </a:pP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33:15, ‘In those days and at that time. I will make a righteous Branch sprout from David’s line; he will do what is just and right in the land’.</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5" name="그림 4">
            <a:extLst>
              <a:ext uri="{FF2B5EF4-FFF2-40B4-BE49-F238E27FC236}">
                <a16:creationId xmlns:a16="http://schemas.microsoft.com/office/drawing/2014/main" id="{60B3C322-6F64-4569-9DA8-B26E0FCC0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3225" y="548680"/>
            <a:ext cx="2381250" cy="1924050"/>
          </a:xfrm>
          <a:prstGeom prst="rect">
            <a:avLst/>
          </a:prstGeom>
        </p:spPr>
      </p:pic>
      <p:pic>
        <p:nvPicPr>
          <p:cNvPr id="7" name="그림 6">
            <a:extLst>
              <a:ext uri="{FF2B5EF4-FFF2-40B4-BE49-F238E27FC236}">
                <a16:creationId xmlns:a16="http://schemas.microsoft.com/office/drawing/2014/main" id="{2E6B3265-435F-4739-A8C6-E239A2A13D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4267" y="2736924"/>
            <a:ext cx="2624345" cy="1724025"/>
          </a:xfrm>
          <a:prstGeom prst="rect">
            <a:avLst/>
          </a:prstGeom>
        </p:spPr>
      </p:pic>
      <p:pic>
        <p:nvPicPr>
          <p:cNvPr id="9" name="그림 8">
            <a:extLst>
              <a:ext uri="{FF2B5EF4-FFF2-40B4-BE49-F238E27FC236}">
                <a16:creationId xmlns:a16="http://schemas.microsoft.com/office/drawing/2014/main" id="{821D9CCD-233D-4AE0-A7FC-35E3C4EED2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84232" y="4725144"/>
            <a:ext cx="3744416" cy="1743075"/>
          </a:xfrm>
          <a:prstGeom prst="rect">
            <a:avLst/>
          </a:prstGeom>
        </p:spPr>
      </p:pic>
    </p:spTree>
    <p:extLst>
      <p:ext uri="{BB962C8B-B14F-4D97-AF65-F5344CB8AC3E}">
        <p14:creationId xmlns:p14="http://schemas.microsoft.com/office/powerpoint/2010/main" val="1518669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DD6B71E-1CFD-4DA5-8D37-AE8F6A376610}"/>
              </a:ext>
            </a:extLst>
          </p:cNvPr>
          <p:cNvSpPr>
            <a:spLocks noGrp="1"/>
          </p:cNvSpPr>
          <p:nvPr>
            <p:ph type="title"/>
          </p:nvPr>
        </p:nvSpPr>
        <p:spPr>
          <a:xfrm>
            <a:off x="479376" y="275167"/>
            <a:ext cx="6552728" cy="1143000"/>
          </a:xfrm>
        </p:spPr>
        <p:txBody>
          <a:bodyPr/>
          <a:lstStyle/>
          <a:p>
            <a:r>
              <a:rPr lang="en-US" b="1" u="sng" dirty="0">
                <a:latin typeface="Arial" panose="020B0604020202020204" pitchFamily="34" charset="0"/>
                <a:cs typeface="Arial" panose="020B0604020202020204" pitchFamily="34" charset="0"/>
              </a:rPr>
              <a:t>2. Mission in Babylonia</a:t>
            </a:r>
          </a:p>
        </p:txBody>
      </p:sp>
      <p:sp>
        <p:nvSpPr>
          <p:cNvPr id="3" name="내용 개체 틀 2">
            <a:extLst>
              <a:ext uri="{FF2B5EF4-FFF2-40B4-BE49-F238E27FC236}">
                <a16:creationId xmlns:a16="http://schemas.microsoft.com/office/drawing/2014/main" id="{C4675D3A-E712-4615-ACBD-20EC535F4574}"/>
              </a:ext>
            </a:extLst>
          </p:cNvPr>
          <p:cNvSpPr>
            <a:spLocks noGrp="1"/>
          </p:cNvSpPr>
          <p:nvPr>
            <p:ph idx="1"/>
          </p:nvPr>
        </p:nvSpPr>
        <p:spPr>
          <a:xfrm>
            <a:off x="601216" y="1628800"/>
            <a:ext cx="7006952" cy="4525433"/>
          </a:xfrm>
        </p:spPr>
        <p:txBody>
          <a:bodyPr/>
          <a:lstStyle/>
          <a:p>
            <a:pPr marL="0" indent="0">
              <a:buNone/>
            </a:pPr>
            <a:r>
              <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29:4-7, “This is what the LORD Almighty, the God of Israel, says to all those I carried into exile from Jerusalem to Babylon: "Build houses and settle down; plant gardens and eat what they produce. Marry and have sons and daughters; find wives for your sons and give your daughters in marriage, so that they too may have sons and daughters. Increase in number there; do not decrease. Also, seek the peace and prosperity of the city to which I have carried you into exile. Pray to the LORD for it, because if it prospers, you too will prosper." </a:t>
            </a:r>
            <a:endParaRPr lang="en-US" sz="24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5" name="그림 4">
            <a:extLst>
              <a:ext uri="{FF2B5EF4-FFF2-40B4-BE49-F238E27FC236}">
                <a16:creationId xmlns:a16="http://schemas.microsoft.com/office/drawing/2014/main" id="{052A537B-6667-4969-83BE-F830B9E8F3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4193" y="620688"/>
            <a:ext cx="3766592" cy="1790700"/>
          </a:xfrm>
          <a:prstGeom prst="rect">
            <a:avLst/>
          </a:prstGeom>
        </p:spPr>
      </p:pic>
      <p:pic>
        <p:nvPicPr>
          <p:cNvPr id="7" name="그림 6">
            <a:extLst>
              <a:ext uri="{FF2B5EF4-FFF2-40B4-BE49-F238E27FC236}">
                <a16:creationId xmlns:a16="http://schemas.microsoft.com/office/drawing/2014/main" id="{4E4C7FB9-9887-4E55-8388-7910E02DE7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4194" y="2628900"/>
            <a:ext cx="3652406" cy="1600200"/>
          </a:xfrm>
          <a:prstGeom prst="rect">
            <a:avLst/>
          </a:prstGeom>
        </p:spPr>
      </p:pic>
      <p:pic>
        <p:nvPicPr>
          <p:cNvPr id="9" name="그림 8">
            <a:extLst>
              <a:ext uri="{FF2B5EF4-FFF2-40B4-BE49-F238E27FC236}">
                <a16:creationId xmlns:a16="http://schemas.microsoft.com/office/drawing/2014/main" id="{E4F8A979-0A44-417A-ADB7-0D14061E39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194" y="4392108"/>
            <a:ext cx="3652406" cy="1762125"/>
          </a:xfrm>
          <a:prstGeom prst="rect">
            <a:avLst/>
          </a:prstGeom>
        </p:spPr>
      </p:pic>
    </p:spTree>
    <p:extLst>
      <p:ext uri="{BB962C8B-B14F-4D97-AF65-F5344CB8AC3E}">
        <p14:creationId xmlns:p14="http://schemas.microsoft.com/office/powerpoint/2010/main" val="1661065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8774EA26-D7A5-4F21-A793-96CC55558551}"/>
              </a:ext>
            </a:extLst>
          </p:cNvPr>
          <p:cNvSpPr>
            <a:spLocks noGrp="1"/>
          </p:cNvSpPr>
          <p:nvPr>
            <p:ph idx="4294967295"/>
          </p:nvPr>
        </p:nvSpPr>
        <p:spPr>
          <a:xfrm>
            <a:off x="479376" y="1557338"/>
            <a:ext cx="10657184" cy="4524375"/>
          </a:xfrm>
        </p:spPr>
        <p:txBody>
          <a:bodyPr/>
          <a:lstStyle/>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Will Bruce, ‘Mission is living in enemy country’.</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br>
              <a:rPr lang="en-US" sz="2000" kern="100" spc="0" dirty="0">
                <a:solidFill>
                  <a:srgbClr val="000000"/>
                </a:solidFill>
                <a:effectLst/>
                <a:latin typeface="Arial" panose="020B0604020202020204" pitchFamily="34" charset="0"/>
                <a:cs typeface="Arial" panose="020B0604020202020204" pitchFamily="34" charset="0"/>
              </a:rPr>
            </a:b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Matthew 10:16, “I am sending you out like sheep among wolves. Therefore be as shrewd as snakes and as innocent as doves.”</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We are all spiritual captives living in Babylon. Some are captives of money, some are captives of power, some are captives of sex, and all are captives of sin. But we do not live in that land forever. We will return when the time comes. Captives are not settlers. We live there only until the one who sent us tells us to return. Can’t we live by viewing the land we live in as a mission field, viewing the people we meet as poor captives, and viewing ourselves as sinners who need God’s grace and mercy? We should not leave the place we live, but should stay there and bloom (bloom where planted). The place we live is a holy mission field sent by God. We are heavenly people living in enemy territory.</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sp>
        <p:nvSpPr>
          <p:cNvPr id="4" name="제목 3">
            <a:extLst>
              <a:ext uri="{FF2B5EF4-FFF2-40B4-BE49-F238E27FC236}">
                <a16:creationId xmlns:a16="http://schemas.microsoft.com/office/drawing/2014/main" id="{B081A1E8-0AE2-4207-AD53-DD3BCB0100F9}"/>
              </a:ext>
            </a:extLst>
          </p:cNvPr>
          <p:cNvSpPr>
            <a:spLocks noGrp="1"/>
          </p:cNvSpPr>
          <p:nvPr>
            <p:ph type="title" idx="4294967295"/>
          </p:nvPr>
        </p:nvSpPr>
        <p:spPr>
          <a:xfrm>
            <a:off x="479376" y="209981"/>
            <a:ext cx="8064896" cy="1320800"/>
          </a:xfrm>
        </p:spPr>
        <p:txBody>
          <a:bodyPr/>
          <a:lstStyle/>
          <a:p>
            <a:r>
              <a:rPr lang="en-US" sz="3200" b="1" u="sng" dirty="0">
                <a:latin typeface="Arial" panose="020B0604020202020204" pitchFamily="34" charset="0"/>
                <a:cs typeface="Arial" panose="020B0604020202020204" pitchFamily="34" charset="0"/>
              </a:rPr>
              <a:t>What kind of world where we were sent?</a:t>
            </a:r>
          </a:p>
        </p:txBody>
      </p:sp>
    </p:spTree>
    <p:extLst>
      <p:ext uri="{BB962C8B-B14F-4D97-AF65-F5344CB8AC3E}">
        <p14:creationId xmlns:p14="http://schemas.microsoft.com/office/powerpoint/2010/main" val="2184788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68801</TotalTime>
  <Words>1268</Words>
  <Application>Microsoft Office PowerPoint</Application>
  <PresentationFormat>와이드스크린</PresentationFormat>
  <Paragraphs>52</Paragraphs>
  <Slides>12</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맑은 고딕</vt:lpstr>
      <vt:lpstr>Arial</vt:lpstr>
      <vt:lpstr>Calibri</vt:lpstr>
      <vt:lpstr>Office Theme</vt:lpstr>
      <vt:lpstr>PowerPoint 프레젠테이션</vt:lpstr>
      <vt:lpstr>Who is Jeremiah?</vt:lpstr>
      <vt:lpstr>1. Salvation for All Nations </vt:lpstr>
      <vt:lpstr>2) All Nations </vt:lpstr>
      <vt:lpstr>3) Return</vt:lpstr>
      <vt:lpstr>4) Compassion</vt:lpstr>
      <vt:lpstr>5) Branch</vt:lpstr>
      <vt:lpstr>2. Mission in Babylonia</vt:lpstr>
      <vt:lpstr>What kind of world where we were sent?</vt:lpstr>
      <vt:lpstr>3. New Covenant </vt:lpstr>
      <vt:lpstr>What happened in Israel after the Babylonian Captivity for 70 years?</vt:lpstr>
      <vt:lpstr>    Where is your Babylonia?</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6139</cp:revision>
  <cp:lastPrinted>2024-09-02T05:18:28Z</cp:lastPrinted>
  <dcterms:created xsi:type="dcterms:W3CDTF">2002-03-29T13:11:19Z</dcterms:created>
  <dcterms:modified xsi:type="dcterms:W3CDTF">2025-06-21T10:38:07Z</dcterms:modified>
</cp:coreProperties>
</file>