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52" r:id="rId1"/>
  </p:sldMasterIdLst>
  <p:notesMasterIdLst>
    <p:notesMasterId r:id="rId19"/>
  </p:notesMasterIdLst>
  <p:sldIdLst>
    <p:sldId id="14703" r:id="rId2"/>
    <p:sldId id="17044" r:id="rId3"/>
    <p:sldId id="17045" r:id="rId4"/>
    <p:sldId id="274" r:id="rId5"/>
    <p:sldId id="346" r:id="rId6"/>
    <p:sldId id="1115" r:id="rId7"/>
    <p:sldId id="366" r:id="rId8"/>
    <p:sldId id="17069" r:id="rId9"/>
    <p:sldId id="17068" r:id="rId10"/>
    <p:sldId id="17070" r:id="rId11"/>
    <p:sldId id="17050" r:id="rId12"/>
    <p:sldId id="17051" r:id="rId13"/>
    <p:sldId id="17052" r:id="rId14"/>
    <p:sldId id="17058" r:id="rId15"/>
    <p:sldId id="17071" r:id="rId16"/>
    <p:sldId id="17072" r:id="rId17"/>
    <p:sldId id="17073" r:id="rId18"/>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903230"/>
    <a:srgbClr val="FF9900"/>
    <a:srgbClr val="336600"/>
    <a:srgbClr val="3333FF"/>
    <a:srgbClr val="CC00FF"/>
    <a:srgbClr val="FAD925"/>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6058" autoAdjust="0"/>
  </p:normalViewPr>
  <p:slideViewPr>
    <p:cSldViewPr>
      <p:cViewPr varScale="1">
        <p:scale>
          <a:sx n="90" d="100"/>
          <a:sy n="90" d="100"/>
        </p:scale>
        <p:origin x="86" y="370"/>
      </p:cViewPr>
      <p:guideLst>
        <p:guide orient="horz" pos="2160"/>
        <p:guide pos="3840"/>
      </p:guideLst>
    </p:cSldViewPr>
  </p:slideViewPr>
  <p:outlineViewPr>
    <p:cViewPr>
      <p:scale>
        <a:sx n="33" d="100"/>
        <a:sy n="33" d="100"/>
      </p:scale>
      <p:origin x="0" y="1539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19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9442" name="Rectangle 2"/>
          <p:cNvSpPr>
            <a:spLocks noGrp="1" noChangeArrowheads="1"/>
          </p:cNvSpPr>
          <p:nvPr>
            <p:ph type="hdr" sz="quarter"/>
          </p:nvPr>
        </p:nvSpPr>
        <p:spPr bwMode="auto">
          <a:xfrm>
            <a:off x="0"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defRPr sz="1200" b="0"/>
            </a:lvl1pPr>
          </a:lstStyle>
          <a:p>
            <a:pPr>
              <a:defRPr/>
            </a:pPr>
            <a:endParaRPr lang="en-US" altLang="ko-KR"/>
          </a:p>
        </p:txBody>
      </p:sp>
      <p:sp>
        <p:nvSpPr>
          <p:cNvPr id="4029443" name="Rectangle 3"/>
          <p:cNvSpPr>
            <a:spLocks noGrp="1" noChangeArrowheads="1"/>
          </p:cNvSpPr>
          <p:nvPr>
            <p:ph type="dt" idx="1"/>
          </p:nvPr>
        </p:nvSpPr>
        <p:spPr bwMode="auto">
          <a:xfrm>
            <a:off x="3902597"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a:defRPr sz="1200" b="0"/>
            </a:lvl1pPr>
          </a:lstStyle>
          <a:p>
            <a:pPr>
              <a:defRPr/>
            </a:pPr>
            <a:endParaRPr lang="en-US" altLang="ko-KR"/>
          </a:p>
        </p:txBody>
      </p:sp>
      <p:sp>
        <p:nvSpPr>
          <p:cNvPr id="4029445" name="Rectangle 5"/>
          <p:cNvSpPr>
            <a:spLocks noGrp="1" noChangeArrowheads="1"/>
          </p:cNvSpPr>
          <p:nvPr>
            <p:ph type="body" sz="quarter" idx="3"/>
          </p:nvPr>
        </p:nvSpPr>
        <p:spPr bwMode="auto">
          <a:xfrm>
            <a:off x="688976" y="4758890"/>
            <a:ext cx="5511800" cy="4508421"/>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029446" name="Rectangle 6"/>
          <p:cNvSpPr>
            <a:spLocks noGrp="1" noChangeArrowheads="1"/>
          </p:cNvSpPr>
          <p:nvPr>
            <p:ph type="ftr" sz="quarter" idx="4"/>
          </p:nvPr>
        </p:nvSpPr>
        <p:spPr bwMode="auto">
          <a:xfrm>
            <a:off x="0"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defRPr sz="1200" b="0"/>
            </a:lvl1pPr>
          </a:lstStyle>
          <a:p>
            <a:pPr>
              <a:defRPr/>
            </a:pPr>
            <a:endParaRPr lang="en-US" altLang="ko-KR"/>
          </a:p>
        </p:txBody>
      </p:sp>
      <p:sp>
        <p:nvSpPr>
          <p:cNvPr id="4029447" name="Rectangle 7"/>
          <p:cNvSpPr>
            <a:spLocks noGrp="1" noChangeArrowheads="1"/>
          </p:cNvSpPr>
          <p:nvPr>
            <p:ph type="sldNum" sz="quarter" idx="5"/>
          </p:nvPr>
        </p:nvSpPr>
        <p:spPr bwMode="auto">
          <a:xfrm>
            <a:off x="3902597"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a:defRPr sz="1200" b="0"/>
            </a:lvl1pPr>
          </a:lstStyle>
          <a:p>
            <a:pPr>
              <a:defRPr/>
            </a:pPr>
            <a:fld id="{6F2C9B25-F653-4D0C-8A3F-9D9BC399A53E}" type="slidenum">
              <a:rPr lang="en-US" altLang="ko-KR"/>
              <a:pPr>
                <a:defRPr/>
              </a:pPr>
              <a:t>‹#›</a:t>
            </a:fld>
            <a:endParaRPr lang="en-US" altLang="ko-KR"/>
          </a:p>
        </p:txBody>
      </p:sp>
    </p:spTree>
    <p:extLst>
      <p:ext uri="{BB962C8B-B14F-4D97-AF65-F5344CB8AC3E}">
        <p14:creationId xmlns:p14="http://schemas.microsoft.com/office/powerpoint/2010/main" val="127995252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ko-KR" altLang="en-US"/>
              <a:t>마스터 제목 스타일 편집</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3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캡션 있는 파노라마 그림">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Date Placeholder 2"/>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279986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309674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ko-KR" altLang="en-US"/>
              <a:t>마스터 제목 스타일 편집</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12059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120610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ko-KR" altLang="en-US"/>
              <a:t>마스터 제목 스타일 편집</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o-KR" altLang="en-US"/>
              <a:t>마스터 텍스트 스타일을 편집하려면 클릭</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509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ko-KR" altLang="en-US"/>
              <a:t>마스터 제목 스타일 편집</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o-KR" altLang="en-US"/>
              <a:t>마스터 텍스트 스타일을 편집하려면 클릭</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742003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ncho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32222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368591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nchor="ct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8100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11794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265408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277844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0237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3634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ko-KR" altLang="en-US"/>
              <a:t>마스터 제목 스타일 편집</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49030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ko-KR" altLang="en-US"/>
              <a:t>마스터 제목 스타일 편집</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18C830DF-61CF-4BC4-BFBF-04C878F570E7}" type="datetimeFigureOut">
              <a:rPr lang="en-US" altLang="ko-KR" smtClean="0"/>
              <a:pPr/>
              <a:t>7/2/2025</a:t>
            </a:fld>
            <a:endParaRPr lang="en-US" altLang="ko-K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58168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8C830DF-61CF-4BC4-BFBF-04C878F570E7}" type="datetimeFigureOut">
              <a:rPr lang="en-US" altLang="ko-KR" smtClean="0"/>
              <a:pPr/>
              <a:t>7/2/2025</a:t>
            </a:fld>
            <a:endParaRPr lang="en-US" altLang="ko-K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35571818"/>
      </p:ext>
    </p:extLst>
  </p:cSld>
  <p:clrMap bg1="dk1" tx1="lt1" bg2="dk2" tx2="lt2" accent1="accent1" accent2="accent2" accent3="accent3" accent4="accent4" accent5="accent5" accent6="accent6" hlink="hlink" folHlink="folHlink"/>
  <p:sldLayoutIdLst>
    <p:sldLayoutId id="2147488153" r:id="rId1"/>
    <p:sldLayoutId id="2147488154" r:id="rId2"/>
    <p:sldLayoutId id="2147488155" r:id="rId3"/>
    <p:sldLayoutId id="2147488156" r:id="rId4"/>
    <p:sldLayoutId id="2147488157" r:id="rId5"/>
    <p:sldLayoutId id="2147488158" r:id="rId6"/>
    <p:sldLayoutId id="2147488159" r:id="rId7"/>
    <p:sldLayoutId id="2147488160" r:id="rId8"/>
    <p:sldLayoutId id="2147488161" r:id="rId9"/>
    <p:sldLayoutId id="2147488162" r:id="rId10"/>
    <p:sldLayoutId id="2147488163" r:id="rId11"/>
    <p:sldLayoutId id="2147488164" r:id="rId12"/>
    <p:sldLayoutId id="2147488165" r:id="rId13"/>
    <p:sldLayoutId id="2147488166" r:id="rId14"/>
    <p:sldLayoutId id="2147488167" r:id="rId15"/>
    <p:sldLayoutId id="2147488168" r:id="rId16"/>
    <p:sldLayoutId id="214748816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부제 3"/>
          <p:cNvSpPr txBox="1">
            <a:spLocks/>
          </p:cNvSpPr>
          <p:nvPr/>
        </p:nvSpPr>
        <p:spPr bwMode="auto">
          <a:xfrm>
            <a:off x="1595499" y="1484784"/>
            <a:ext cx="878649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6000" b="1" dirty="0">
                <a:solidFill>
                  <a:schemeClr val="bg1"/>
                </a:solidFill>
                <a:effectLst>
                  <a:outerShdw blurRad="38100" dist="38100" dir="2700000" algn="tl">
                    <a:srgbClr val="000000">
                      <a:alpha val="43137"/>
                    </a:srgbClr>
                  </a:outerShdw>
                </a:effectLst>
                <a:latin typeface="+mn-ea"/>
                <a:ea typeface="+mn-ea"/>
              </a:rPr>
              <a:t>Zechariah </a:t>
            </a:r>
            <a:endParaRPr kumimoji="0" lang="ko-KR" altLang="en-US" sz="6000" b="1" dirty="0">
              <a:solidFill>
                <a:schemeClr val="bg1"/>
              </a:solidFill>
              <a:effectLst>
                <a:outerShdw blurRad="38100" dist="38100" dir="2700000" algn="tl">
                  <a:srgbClr val="000000">
                    <a:alpha val="43137"/>
                  </a:srgbClr>
                </a:outerShdw>
              </a:effectLst>
              <a:latin typeface="+mn-ea"/>
              <a:ea typeface="+mn-ea"/>
            </a:endParaRPr>
          </a:p>
        </p:txBody>
      </p:sp>
      <p:sp>
        <p:nvSpPr>
          <p:cNvPr id="6" name="부제 3">
            <a:extLst>
              <a:ext uri="{FF2B5EF4-FFF2-40B4-BE49-F238E27FC236}">
                <a16:creationId xmlns:a16="http://schemas.microsoft.com/office/drawing/2014/main" id="{13E2923C-A0A9-45C9-84BD-CE30EA8645E5}"/>
              </a:ext>
            </a:extLst>
          </p:cNvPr>
          <p:cNvSpPr txBox="1">
            <a:spLocks/>
          </p:cNvSpPr>
          <p:nvPr/>
        </p:nvSpPr>
        <p:spPr bwMode="auto">
          <a:xfrm>
            <a:off x="3431704" y="3068960"/>
            <a:ext cx="511408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endParaRPr kumimoji="0" lang="ko-KR" altLang="en-US" sz="4800" b="0" dirty="0">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7937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세로 텍스트 개체 틀 2">
            <a:extLst>
              <a:ext uri="{FF2B5EF4-FFF2-40B4-BE49-F238E27FC236}">
                <a16:creationId xmlns:a16="http://schemas.microsoft.com/office/drawing/2014/main" id="{28B9126C-2E02-4C99-9FBD-61E5FF66617D}"/>
              </a:ext>
            </a:extLst>
          </p:cNvPr>
          <p:cNvSpPr>
            <a:spLocks noGrp="1"/>
          </p:cNvSpPr>
          <p:nvPr>
            <p:ph type="body" orient="vert" idx="1"/>
          </p:nvPr>
        </p:nvSpPr>
        <p:spPr>
          <a:xfrm rot="16200000">
            <a:off x="331541" y="627584"/>
            <a:ext cx="6350496" cy="6048672"/>
          </a:xfrm>
        </p:spPr>
        <p:txBody>
          <a:bodyPr>
            <a:normAutofit/>
          </a:bodyPr>
          <a:lstStyle/>
          <a:p>
            <a:pPr marL="0" indent="0" algn="just" fontAlgn="base" latinLnBrk="1">
              <a:lnSpc>
                <a:spcPct val="106000"/>
              </a:lnSpc>
              <a:spcAft>
                <a:spcPts val="800"/>
              </a:spcAft>
              <a:buNone/>
            </a:pPr>
            <a:r>
              <a:rPr lang="en-US" sz="3200" b="1"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2) Seven Lamps</a:t>
            </a:r>
          </a:p>
          <a:p>
            <a:pPr marL="0" indent="0" algn="just" fontAlgn="base" latinLnBrk="1">
              <a:lnSpc>
                <a:spcPct val="106000"/>
              </a:lnSpc>
              <a:spcAft>
                <a:spcPts val="800"/>
              </a:spcAft>
              <a:buNone/>
            </a:pPr>
            <a:endPar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p>
            <a:pPr marL="0" indent="0" algn="just" fontAlgn="base" latinLnBrk="1">
              <a:lnSpc>
                <a:spcPct val="106000"/>
              </a:lnSpc>
              <a:spcAft>
                <a:spcPts val="800"/>
              </a:spcAft>
              <a:buNone/>
            </a:pPr>
            <a:r>
              <a:rPr lang="en-US"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 </a:t>
            </a:r>
            <a:r>
              <a:rPr lang="en-US" sz="24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Zechariah 4:2, "I see a solid gold lamp stand with a bowl at the top and seven lights on it." It is a   vision of seven lights. </a:t>
            </a:r>
            <a:endParaRPr lang="en-US" sz="24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endParaRPr>
          </a:p>
          <a:p>
            <a:pPr marL="0" indent="0" algn="just" fontAlgn="base" latinLnBrk="1">
              <a:lnSpc>
                <a:spcPct val="106000"/>
              </a:lnSpc>
              <a:spcAft>
                <a:spcPts val="800"/>
              </a:spcAft>
              <a:buNone/>
            </a:pPr>
            <a:r>
              <a:rPr lang="en-US" sz="24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Zechariah 4:3, "there are two trees by it</a:t>
            </a:r>
            <a:r>
              <a:rPr lang="en-US"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a:t>
            </a:r>
          </a:p>
          <a:p>
            <a:pPr marL="0" indent="0" algn="just" fontAlgn="base" latinLnBrk="1">
              <a:lnSpc>
                <a:spcPct val="106000"/>
              </a:lnSpc>
              <a:spcAft>
                <a:spcPts val="800"/>
              </a:spcAft>
              <a:buNone/>
            </a:pPr>
            <a:r>
              <a:rPr lang="en-US" sz="24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Exodus 27:20, ‘Command the Israelites to bring you clear oil of pressed olives for the light so </a:t>
            </a:r>
            <a:r>
              <a:rPr lang="en-US" sz="24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that the lamps may be kept burning’</a:t>
            </a:r>
          </a:p>
          <a:p>
            <a:pPr marL="0" indent="0" algn="just" fontAlgn="base" latinLnBrk="1">
              <a:lnSpc>
                <a:spcPct val="106000"/>
              </a:lnSpc>
              <a:spcAft>
                <a:spcPts val="800"/>
              </a:spcAft>
              <a:buNone/>
            </a:pPr>
            <a:r>
              <a:rPr lang="en-US" sz="24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Oil (</a:t>
            </a:r>
            <a:r>
              <a:rPr lang="en-US" sz="2400" kern="100" dirty="0" err="1">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Shemen</a:t>
            </a:r>
            <a:r>
              <a:rPr lang="en-US" sz="24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)-Holy Spirit (</a:t>
            </a:r>
            <a:r>
              <a:rPr lang="en-US" sz="2400" kern="100" dirty="0" err="1">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Neshama</a:t>
            </a:r>
            <a:r>
              <a:rPr lang="en-US" sz="24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a:t>
            </a:r>
          </a:p>
          <a:p>
            <a:pPr marL="0" indent="0" algn="just" fontAlgn="base" latinLnBrk="1">
              <a:lnSpc>
                <a:spcPct val="106000"/>
              </a:lnSpc>
              <a:spcAft>
                <a:spcPts val="800"/>
              </a:spcAft>
              <a:buNone/>
            </a:pPr>
            <a:r>
              <a:rPr lang="en-US" sz="2400" kern="100" dirty="0" err="1">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E.M.Bounds</a:t>
            </a:r>
            <a:r>
              <a:rPr lang="en-US" sz="24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 ‘All efforts come from man, all power comes from God’ </a:t>
            </a:r>
            <a:endParaRPr lang="en-UG" sz="2400" kern="100" dirty="0">
              <a:effectLst/>
              <a:highlight>
                <a:srgbClr val="FFFF00"/>
              </a:highlight>
              <a:latin typeface="Arial" panose="020B0604020202020204" pitchFamily="34" charset="0"/>
              <a:ea typeface="Malgun Gothic" panose="020B0503020000020004" pitchFamily="34" charset="-127"/>
              <a:cs typeface="Arial" panose="020B0604020202020204" pitchFamily="34" charset="0"/>
            </a:endParaRPr>
          </a:p>
          <a:p>
            <a:endParaRPr lang="en-US" dirty="0"/>
          </a:p>
        </p:txBody>
      </p:sp>
      <p:pic>
        <p:nvPicPr>
          <p:cNvPr id="9" name="그림 8">
            <a:extLst>
              <a:ext uri="{FF2B5EF4-FFF2-40B4-BE49-F238E27FC236}">
                <a16:creationId xmlns:a16="http://schemas.microsoft.com/office/drawing/2014/main" id="{60A41188-6EDC-4AE8-8819-99AD4DE27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248" y="836712"/>
            <a:ext cx="2808312" cy="2815207"/>
          </a:xfrm>
          <a:prstGeom prst="rect">
            <a:avLst/>
          </a:prstGeom>
        </p:spPr>
      </p:pic>
      <p:pic>
        <p:nvPicPr>
          <p:cNvPr id="5" name="내용 개체 틀 6">
            <a:extLst>
              <a:ext uri="{FF2B5EF4-FFF2-40B4-BE49-F238E27FC236}">
                <a16:creationId xmlns:a16="http://schemas.microsoft.com/office/drawing/2014/main" id="{53D1F5D4-31B4-4899-AEB0-FB5B7346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3861048"/>
            <a:ext cx="5040560" cy="2406971"/>
          </a:xfrm>
          <a:prstGeom prst="rect">
            <a:avLst/>
          </a:prstGeom>
        </p:spPr>
      </p:pic>
    </p:spTree>
    <p:extLst>
      <p:ext uri="{BB962C8B-B14F-4D97-AF65-F5344CB8AC3E}">
        <p14:creationId xmlns:p14="http://schemas.microsoft.com/office/powerpoint/2010/main" val="197186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BB7092C-2E24-4E95-AD28-981E999A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8"/>
            <a:ext cx="12192000" cy="6858000"/>
          </a:xfrm>
          <a:prstGeom prst="rect">
            <a:avLst/>
          </a:prstGeom>
        </p:spPr>
      </p:pic>
      <p:sp>
        <p:nvSpPr>
          <p:cNvPr id="6" name="부제 3">
            <a:extLst>
              <a:ext uri="{FF2B5EF4-FFF2-40B4-BE49-F238E27FC236}">
                <a16:creationId xmlns:a16="http://schemas.microsoft.com/office/drawing/2014/main" id="{944BC172-237B-44ED-9911-240295C94CE5}"/>
              </a:ext>
            </a:extLst>
          </p:cNvPr>
          <p:cNvSpPr txBox="1">
            <a:spLocks/>
          </p:cNvSpPr>
          <p:nvPr/>
        </p:nvSpPr>
        <p:spPr bwMode="auto">
          <a:xfrm>
            <a:off x="551384" y="-675456"/>
            <a:ext cx="5832648" cy="835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ko-KR"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ko-KR"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맑은 고딕" panose="020B0503020000020004" pitchFamily="50" charset="-127"/>
                <a:cs typeface="Arial" panose="020B0604020202020204" pitchFamily="34" charset="0"/>
              </a:rPr>
              <a:t>3) Flying Scroll</a:t>
            </a:r>
          </a:p>
          <a:p>
            <a:pPr algn="just" fontAlgn="base" latinLnBrk="1">
              <a:lnSpc>
                <a:spcPct val="106000"/>
              </a:lnSpc>
              <a:spcAft>
                <a:spcPts val="800"/>
              </a:spcAft>
            </a:pPr>
            <a:r>
              <a:rPr lang="en-US"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 Zechariah 5.1-2, "I looked again and there before me was a flying scroll. He asked me, "What do   you see?" I answered, "I see a flying scroll, thirty feet long and fifteen feet wide." </a:t>
            </a:r>
            <a:endParaRPr lang="en-UG" sz="2000" kern="100" dirty="0">
              <a:effectLst/>
              <a:highlight>
                <a:srgbClr val="FFFF00"/>
              </a:highlight>
              <a:latin typeface="Arial" panose="020B0604020202020204" pitchFamily="34" charset="0"/>
              <a:ea typeface="Malgun Gothic" panose="020B0503020000020004" pitchFamily="34" charset="-127"/>
              <a:cs typeface="Arial" panose="020B0604020202020204" pitchFamily="34" charset="0"/>
            </a:endParaRPr>
          </a:p>
          <a:p>
            <a:pPr marL="342900" indent="-342900" algn="just" fontAlgn="base" latinLnBrk="1">
              <a:lnSpc>
                <a:spcPct val="106000"/>
              </a:lnSpc>
              <a:spcAft>
                <a:spcPts val="800"/>
              </a:spcAft>
              <a:buFont typeface="+mj-lt"/>
              <a:buAutoNum type="arabicPeriod"/>
            </a:pPr>
            <a:r>
              <a:rPr lang="en-US"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 Zechariah 5:3-4 “And he said to me, “This is the curse that is going out over the whole land; for   according to what it says on one side, every thief will be banished, and according to what it says on the other, everyone who swears falsely will be banished.4 The Lord Almighty declares, 'I will send it out, and it will enter the house of the thief and the house of anyone who swears falsely by my             name. It will remain in that house and destroy it completely, both its timbers and its stones.'” </a:t>
            </a:r>
            <a:endParaRPr lang="en-UG" sz="2000" kern="100" dirty="0">
              <a:effectLst/>
              <a:highlight>
                <a:srgbClr val="FFFF00"/>
              </a:highlight>
              <a:latin typeface="Arial" panose="020B0604020202020204" pitchFamily="34" charset="0"/>
              <a:ea typeface="Malgun Gothic" panose="020B0503020000020004" pitchFamily="34" charset="-127"/>
              <a:cs typeface="Arial" panose="020B0604020202020204"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ko-KR" alt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맑은 고딕" panose="020B0503020000020004" pitchFamily="50" charset="-127"/>
              <a:cs typeface="Arial" panose="020B0604020202020204" pitchFamily="34" charset="0"/>
            </a:endParaRPr>
          </a:p>
        </p:txBody>
      </p:sp>
      <p:pic>
        <p:nvPicPr>
          <p:cNvPr id="3" name="그림 2">
            <a:extLst>
              <a:ext uri="{FF2B5EF4-FFF2-40B4-BE49-F238E27FC236}">
                <a16:creationId xmlns:a16="http://schemas.microsoft.com/office/drawing/2014/main" id="{7AF2C865-6320-4165-97A6-6222C3D2F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52" y="865808"/>
            <a:ext cx="4104456" cy="2176264"/>
          </a:xfrm>
          <a:prstGeom prst="rect">
            <a:avLst/>
          </a:prstGeom>
        </p:spPr>
      </p:pic>
      <p:pic>
        <p:nvPicPr>
          <p:cNvPr id="7" name="그림 6">
            <a:extLst>
              <a:ext uri="{FF2B5EF4-FFF2-40B4-BE49-F238E27FC236}">
                <a16:creationId xmlns:a16="http://schemas.microsoft.com/office/drawing/2014/main" id="{9A59D1A6-71DB-4BDB-9CC8-957AC3E12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160" y="3429000"/>
            <a:ext cx="4104456" cy="2392263"/>
          </a:xfrm>
          <a:prstGeom prst="rect">
            <a:avLst/>
          </a:prstGeom>
        </p:spPr>
      </p:pic>
    </p:spTree>
    <p:extLst>
      <p:ext uri="{BB962C8B-B14F-4D97-AF65-F5344CB8AC3E}">
        <p14:creationId xmlns:p14="http://schemas.microsoft.com/office/powerpoint/2010/main" val="68917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BB7092C-2E24-4E95-AD28-981E999A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0" y="-171400"/>
            <a:ext cx="12192000" cy="6858000"/>
          </a:xfrm>
          <a:prstGeom prst="rect">
            <a:avLst/>
          </a:prstGeom>
        </p:spPr>
      </p:pic>
      <p:pic>
        <p:nvPicPr>
          <p:cNvPr id="3" name="그림 2">
            <a:extLst>
              <a:ext uri="{FF2B5EF4-FFF2-40B4-BE49-F238E27FC236}">
                <a16:creationId xmlns:a16="http://schemas.microsoft.com/office/drawing/2014/main" id="{7744AAC7-FA40-4DCC-856B-B14A6F030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0" y="337824"/>
            <a:ext cx="6867028" cy="4454288"/>
          </a:xfrm>
          <a:prstGeom prst="rect">
            <a:avLst/>
          </a:prstGeom>
        </p:spPr>
      </p:pic>
      <p:sp>
        <p:nvSpPr>
          <p:cNvPr id="2" name="제목 1">
            <a:extLst>
              <a:ext uri="{FF2B5EF4-FFF2-40B4-BE49-F238E27FC236}">
                <a16:creationId xmlns:a16="http://schemas.microsoft.com/office/drawing/2014/main" id="{FDF7EDDD-2C75-4E5C-868C-5BCEE572E539}"/>
              </a:ext>
            </a:extLst>
          </p:cNvPr>
          <p:cNvSpPr>
            <a:spLocks noGrp="1"/>
          </p:cNvSpPr>
          <p:nvPr>
            <p:ph type="title"/>
          </p:nvPr>
        </p:nvSpPr>
        <p:spPr>
          <a:xfrm>
            <a:off x="4655840" y="4487332"/>
            <a:ext cx="4562772" cy="2032844"/>
          </a:xfrm>
        </p:spPr>
        <p:txBody>
          <a:bodyPr/>
          <a:lstStyle/>
          <a:p>
            <a:r>
              <a:rPr lang="en-US" dirty="0"/>
              <a:t> </a:t>
            </a:r>
            <a:r>
              <a:rPr lang="en-US" dirty="0" err="1"/>
              <a:t>Papirus</a:t>
            </a:r>
            <a:endParaRPr lang="en-US" dirty="0"/>
          </a:p>
        </p:txBody>
      </p:sp>
    </p:spTree>
    <p:extLst>
      <p:ext uri="{BB962C8B-B14F-4D97-AF65-F5344CB8AC3E}">
        <p14:creationId xmlns:p14="http://schemas.microsoft.com/office/powerpoint/2010/main" val="137206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BB7092C-2E24-4E95-AD28-981E999A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85"/>
            <a:ext cx="12192000" cy="6858000"/>
          </a:xfrm>
          <a:prstGeom prst="rect">
            <a:avLst/>
          </a:prstGeom>
        </p:spPr>
      </p:pic>
      <p:sp>
        <p:nvSpPr>
          <p:cNvPr id="6" name="부제 3">
            <a:extLst>
              <a:ext uri="{FF2B5EF4-FFF2-40B4-BE49-F238E27FC236}">
                <a16:creationId xmlns:a16="http://schemas.microsoft.com/office/drawing/2014/main" id="{944BC172-237B-44ED-9911-240295C94CE5}"/>
              </a:ext>
            </a:extLst>
          </p:cNvPr>
          <p:cNvSpPr txBox="1">
            <a:spLocks/>
          </p:cNvSpPr>
          <p:nvPr/>
        </p:nvSpPr>
        <p:spPr bwMode="auto">
          <a:xfrm>
            <a:off x="3538955" y="5589240"/>
            <a:ext cx="5114089"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altLang="ko-KR" sz="4000" b="1" dirty="0">
                <a:solidFill>
                  <a:prstClr val="white"/>
                </a:solidFill>
                <a:latin typeface="맑은 고딕" panose="020B0503020000020004" pitchFamily="50" charset="-127"/>
                <a:ea typeface="맑은 고딕" panose="020B0503020000020004" pitchFamily="50" charset="-127"/>
              </a:rPr>
              <a:t>Scroll</a:t>
            </a:r>
            <a:endParaRPr kumimoji="0" lang="ko-KR" altLang="en-US" sz="40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pic>
        <p:nvPicPr>
          <p:cNvPr id="3" name="그림 2">
            <a:extLst>
              <a:ext uri="{FF2B5EF4-FFF2-40B4-BE49-F238E27FC236}">
                <a16:creationId xmlns:a16="http://schemas.microsoft.com/office/drawing/2014/main" id="{CAEB730F-7A9B-4E73-BB59-2446C0B77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404664"/>
            <a:ext cx="8928992" cy="5040560"/>
          </a:xfrm>
          <a:prstGeom prst="rect">
            <a:avLst/>
          </a:prstGeom>
        </p:spPr>
      </p:pic>
    </p:spTree>
    <p:extLst>
      <p:ext uri="{BB962C8B-B14F-4D97-AF65-F5344CB8AC3E}">
        <p14:creationId xmlns:p14="http://schemas.microsoft.com/office/powerpoint/2010/main" val="30424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BB7092C-2E24-4E95-AD28-981E999A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12192000" cy="6858000"/>
          </a:xfrm>
          <a:prstGeom prst="rect">
            <a:avLst/>
          </a:prstGeom>
        </p:spPr>
      </p:pic>
      <p:sp>
        <p:nvSpPr>
          <p:cNvPr id="6" name="부제 3">
            <a:extLst>
              <a:ext uri="{FF2B5EF4-FFF2-40B4-BE49-F238E27FC236}">
                <a16:creationId xmlns:a16="http://schemas.microsoft.com/office/drawing/2014/main" id="{944BC172-237B-44ED-9911-240295C94CE5}"/>
              </a:ext>
            </a:extLst>
          </p:cNvPr>
          <p:cNvSpPr txBox="1">
            <a:spLocks/>
          </p:cNvSpPr>
          <p:nvPr/>
        </p:nvSpPr>
        <p:spPr bwMode="auto">
          <a:xfrm>
            <a:off x="1991544" y="2492896"/>
            <a:ext cx="856895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ko-KR" sz="4800" b="1" i="0" u="none" strike="noStrike" kern="1200" cap="none" spc="0" normalizeH="0" baseline="0" noProof="0" dirty="0">
                <a:ln>
                  <a:noFill/>
                </a:ln>
                <a:solidFill>
                  <a:srgbClr val="FFFF00"/>
                </a:solidFill>
                <a:effectLst/>
                <a:uLnTx/>
                <a:uFillTx/>
                <a:latin typeface="맑은 고딕" panose="020B0503020000020004" pitchFamily="50" charset="-127"/>
                <a:ea typeface="맑은 고딕" panose="020B0503020000020004" pitchFamily="50" charset="-127"/>
                <a:cs typeface="+mn-cs"/>
              </a:rPr>
              <a:t>Let the Word of God fly to all over the world</a:t>
            </a:r>
            <a:endParaRPr kumimoji="0" lang="ko-KR" altLang="en-US" sz="4800" b="1" i="0" u="none" strike="noStrike" kern="1200" cap="none" spc="0" normalizeH="0" baseline="0" noProof="0" dirty="0">
              <a:ln>
                <a:noFill/>
              </a:ln>
              <a:solidFill>
                <a:srgbClr val="FFFF00"/>
              </a:solidFill>
              <a:effectLst/>
              <a:uLnTx/>
              <a:uFillTx/>
              <a:latin typeface="맑은 고딕" panose="020B0503020000020004" pitchFamily="50" charset="-127"/>
              <a:ea typeface="맑은 고딕" panose="020B0503020000020004" pitchFamily="50" charset="-127"/>
              <a:cs typeface="+mn-cs"/>
            </a:endParaRPr>
          </a:p>
        </p:txBody>
      </p:sp>
    </p:spTree>
    <p:extLst>
      <p:ext uri="{BB962C8B-B14F-4D97-AF65-F5344CB8AC3E}">
        <p14:creationId xmlns:p14="http://schemas.microsoft.com/office/powerpoint/2010/main" val="326017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499367F-48FC-434F-BDE1-0697550493D8}"/>
              </a:ext>
            </a:extLst>
          </p:cNvPr>
          <p:cNvSpPr>
            <a:spLocks noGrp="1"/>
          </p:cNvSpPr>
          <p:nvPr>
            <p:ph type="title"/>
          </p:nvPr>
        </p:nvSpPr>
        <p:spPr>
          <a:xfrm>
            <a:off x="623392" y="-67734"/>
            <a:ext cx="8534400" cy="1507067"/>
          </a:xfrm>
        </p:spPr>
        <p:txBody>
          <a:bodyPr/>
          <a:lstStyle/>
          <a:p>
            <a:r>
              <a:rPr lang="en-US" dirty="0">
                <a:highlight>
                  <a:srgbClr val="FFFF00"/>
                </a:highlight>
              </a:rPr>
              <a:t>Flying scroll</a:t>
            </a:r>
          </a:p>
        </p:txBody>
      </p:sp>
      <p:sp>
        <p:nvSpPr>
          <p:cNvPr id="3" name="내용 개체 틀 2">
            <a:extLst>
              <a:ext uri="{FF2B5EF4-FFF2-40B4-BE49-F238E27FC236}">
                <a16:creationId xmlns:a16="http://schemas.microsoft.com/office/drawing/2014/main" id="{DB8701CD-33A2-4A82-B3B3-F82A8A2B20FC}"/>
              </a:ext>
            </a:extLst>
          </p:cNvPr>
          <p:cNvSpPr>
            <a:spLocks noGrp="1"/>
          </p:cNvSpPr>
          <p:nvPr>
            <p:ph idx="1"/>
          </p:nvPr>
        </p:nvSpPr>
        <p:spPr>
          <a:xfrm>
            <a:off x="649843" y="1052736"/>
            <a:ext cx="5472608" cy="5047456"/>
          </a:xfrm>
        </p:spPr>
        <p:txBody>
          <a:bodyPr>
            <a:normAutofit/>
          </a:bodyPr>
          <a:lstStyle/>
          <a:p>
            <a:pPr marL="0" indent="0">
              <a:buNone/>
            </a:pPr>
            <a:r>
              <a:rPr lang="en-US" sz="2400" dirty="0">
                <a:highlight>
                  <a:srgbClr val="FFFF00"/>
                </a:highlight>
                <a:latin typeface="Arial" panose="020B0604020202020204" pitchFamily="34" charset="0"/>
                <a:cs typeface="Arial" panose="020B0604020202020204" pitchFamily="34" charset="0"/>
              </a:rPr>
              <a:t>(1) ‘Flying’=present continuous</a:t>
            </a:r>
          </a:p>
          <a:p>
            <a:pPr marL="0" indent="0">
              <a:buNone/>
            </a:pPr>
            <a:endParaRPr lang="en-US" sz="2400" dirty="0">
              <a:highlight>
                <a:srgbClr val="FFFF00"/>
              </a:highlight>
              <a:latin typeface="Arial" panose="020B0604020202020204" pitchFamily="34" charset="0"/>
              <a:cs typeface="Arial" panose="020B0604020202020204" pitchFamily="34" charset="0"/>
            </a:endParaRPr>
          </a:p>
          <a:p>
            <a:pPr marL="0" indent="0">
              <a:buNone/>
            </a:pPr>
            <a:r>
              <a:rPr lang="en-US" sz="2400" dirty="0">
                <a:highlight>
                  <a:srgbClr val="FFFF00"/>
                </a:highlight>
                <a:latin typeface="Arial" panose="020B0604020202020204" pitchFamily="34" charset="0"/>
                <a:cs typeface="Arial" panose="020B0604020202020204" pitchFamily="34" charset="0"/>
              </a:rPr>
              <a:t>(2) Every thief and anyone who swears falsely will be banished(destroyed)</a:t>
            </a:r>
          </a:p>
          <a:p>
            <a:pPr marL="0" indent="0">
              <a:buNone/>
            </a:pPr>
            <a:endParaRPr lang="en-US" sz="2400" dirty="0">
              <a:highlight>
                <a:srgbClr val="FFFF00"/>
              </a:highlight>
              <a:latin typeface="Arial" panose="020B0604020202020204" pitchFamily="34" charset="0"/>
              <a:cs typeface="Arial" panose="020B0604020202020204" pitchFamily="34" charset="0"/>
            </a:endParaRPr>
          </a:p>
          <a:p>
            <a:pPr marL="0" indent="0">
              <a:buNone/>
            </a:pPr>
            <a:r>
              <a:rPr lang="en-US" sz="2400" dirty="0">
                <a:highlight>
                  <a:srgbClr val="FFFF00"/>
                </a:highlight>
                <a:latin typeface="Arial" panose="020B0604020202020204" pitchFamily="34" charset="0"/>
                <a:cs typeface="Arial" panose="020B0604020202020204" pitchFamily="34" charset="0"/>
              </a:rPr>
              <a:t>Hebrew 4:12, ‘For the word of God is alive and active, sharper than any double-edged sword’</a:t>
            </a:r>
          </a:p>
          <a:p>
            <a:pPr marL="0" indent="0">
              <a:buNone/>
            </a:pPr>
            <a:endParaRPr lang="en-US" sz="2400" dirty="0">
              <a:highlight>
                <a:srgbClr val="FFFF00"/>
              </a:highlight>
              <a:latin typeface="Arial" panose="020B0604020202020204" pitchFamily="34" charset="0"/>
              <a:cs typeface="Arial" panose="020B0604020202020204" pitchFamily="34" charset="0"/>
            </a:endParaRPr>
          </a:p>
          <a:p>
            <a:pPr marL="0" indent="0">
              <a:buNone/>
            </a:pPr>
            <a:r>
              <a:rPr lang="en-US" sz="2400">
                <a:highlight>
                  <a:srgbClr val="FFFF00"/>
                </a:highlight>
                <a:latin typeface="Arial" panose="020B0604020202020204" pitchFamily="34" charset="0"/>
                <a:cs typeface="Arial" panose="020B0604020202020204" pitchFamily="34" charset="0"/>
              </a:rPr>
              <a:t>(3) </a:t>
            </a:r>
            <a:r>
              <a:rPr lang="en-US" sz="2400" dirty="0">
                <a:highlight>
                  <a:srgbClr val="FFFF00"/>
                </a:highlight>
                <a:latin typeface="Arial" panose="020B0604020202020204" pitchFamily="34" charset="0"/>
                <a:cs typeface="Arial" panose="020B0604020202020204" pitchFamily="34" charset="0"/>
              </a:rPr>
              <a:t>20 cubits long and 10 cubits wide=size of the Temple</a:t>
            </a:r>
          </a:p>
        </p:txBody>
      </p:sp>
      <p:pic>
        <p:nvPicPr>
          <p:cNvPr id="5" name="그림 4">
            <a:extLst>
              <a:ext uri="{FF2B5EF4-FFF2-40B4-BE49-F238E27FC236}">
                <a16:creationId xmlns:a16="http://schemas.microsoft.com/office/drawing/2014/main" id="{BE00467A-ABBF-4EAD-9B69-2F0297E93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976" y="454279"/>
            <a:ext cx="2667000" cy="1714500"/>
          </a:xfrm>
          <a:prstGeom prst="rect">
            <a:avLst/>
          </a:prstGeom>
        </p:spPr>
      </p:pic>
      <p:pic>
        <p:nvPicPr>
          <p:cNvPr id="7" name="그림 6">
            <a:extLst>
              <a:ext uri="{FF2B5EF4-FFF2-40B4-BE49-F238E27FC236}">
                <a16:creationId xmlns:a16="http://schemas.microsoft.com/office/drawing/2014/main" id="{ED46535E-34F4-4096-A7AD-480D4DC0F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2675954"/>
            <a:ext cx="2619375" cy="1743075"/>
          </a:xfrm>
          <a:prstGeom prst="rect">
            <a:avLst/>
          </a:prstGeom>
        </p:spPr>
      </p:pic>
      <p:pic>
        <p:nvPicPr>
          <p:cNvPr id="9" name="그림 8">
            <a:extLst>
              <a:ext uri="{FF2B5EF4-FFF2-40B4-BE49-F238E27FC236}">
                <a16:creationId xmlns:a16="http://schemas.microsoft.com/office/drawing/2014/main" id="{A9AF6AD4-04C4-4EDE-9A48-062A39ED9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440" y="4005064"/>
            <a:ext cx="1743075" cy="2628900"/>
          </a:xfrm>
          <a:prstGeom prst="rect">
            <a:avLst/>
          </a:prstGeom>
        </p:spPr>
      </p:pic>
    </p:spTree>
    <p:extLst>
      <p:ext uri="{BB962C8B-B14F-4D97-AF65-F5344CB8AC3E}">
        <p14:creationId xmlns:p14="http://schemas.microsoft.com/office/powerpoint/2010/main" val="8246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AA4C9864-83EF-4900-92CE-72A9820072B4}"/>
              </a:ext>
            </a:extLst>
          </p:cNvPr>
          <p:cNvSpPr>
            <a:spLocks noGrp="1"/>
          </p:cNvSpPr>
          <p:nvPr>
            <p:ph idx="1"/>
          </p:nvPr>
        </p:nvSpPr>
        <p:spPr>
          <a:xfrm>
            <a:off x="119336" y="473224"/>
            <a:ext cx="11773308" cy="5911552"/>
          </a:xfrm>
        </p:spPr>
        <p:txBody>
          <a:bodyPr>
            <a:normAutofit fontScale="25000" lnSpcReduction="20000"/>
          </a:bodyPr>
          <a:lstStyle/>
          <a:p>
            <a:pPr marL="0" marR="0" indent="0" algn="just" fontAlgn="base" latinLnBrk="1">
              <a:lnSpc>
                <a:spcPct val="160000"/>
              </a:lnSpc>
              <a:spcBef>
                <a:spcPts val="0"/>
              </a:spcBef>
              <a:spcAft>
                <a:spcPts val="0"/>
              </a:spcAft>
              <a:buNone/>
            </a:pP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The church which ceases to be evangelistic will soon cease to be evangelical.</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Alexander Duff, 1806-1878, India</a:t>
            </a:r>
          </a:p>
          <a:p>
            <a:pPr marL="0" marR="0" indent="0" algn="just" fontAlgn="base" latinLnBrk="1">
              <a:lnSpc>
                <a:spcPct val="160000"/>
              </a:lnSpc>
              <a:spcBef>
                <a:spcPts val="0"/>
              </a:spcBef>
              <a:spcAft>
                <a:spcPts val="0"/>
              </a:spcAft>
              <a:buNone/>
            </a:pP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a:t>
            </a:r>
          </a:p>
          <a:p>
            <a:pPr marL="0" marR="0" indent="0" algn="just" fontAlgn="base" latinLnBrk="1">
              <a:lnSpc>
                <a:spcPct val="160000"/>
              </a:lnSpc>
              <a:spcBef>
                <a:spcPts val="0"/>
              </a:spcBef>
              <a:spcAft>
                <a:spcPts val="0"/>
              </a:spcAft>
              <a:buNone/>
            </a:pP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If you don</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t have a definite call to stay here, you are called to go.</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Keith Green</a:t>
            </a:r>
          </a:p>
          <a:p>
            <a:pPr marL="0" marR="0" indent="0" algn="just" fontAlgn="base" latinLnBrk="1">
              <a:lnSpc>
                <a:spcPct val="160000"/>
              </a:lnSpc>
              <a:spcBef>
                <a:spcPts val="0"/>
              </a:spcBef>
              <a:spcAft>
                <a:spcPts val="0"/>
              </a:spcAft>
              <a:buNone/>
            </a:pP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a:t>
            </a:r>
          </a:p>
          <a:p>
            <a:pPr marL="0" marR="0" indent="0" algn="just" fontAlgn="base" latinLnBrk="1">
              <a:lnSpc>
                <a:spcPct val="160000"/>
              </a:lnSpc>
              <a:spcBef>
                <a:spcPts val="0"/>
              </a:spcBef>
              <a:spcAft>
                <a:spcPts val="0"/>
              </a:spcAft>
              <a:buNone/>
            </a:pP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If you take missions out of the Bible, you won</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t have anything left but the covers.</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Nina Gunter</a:t>
            </a:r>
          </a:p>
          <a:p>
            <a:pPr marL="0" marR="0" indent="0" algn="just" fontAlgn="base" latinLnBrk="1">
              <a:lnSpc>
                <a:spcPct val="160000"/>
              </a:lnSpc>
              <a:spcBef>
                <a:spcPts val="0"/>
              </a:spcBef>
              <a:spcAft>
                <a:spcPts val="0"/>
              </a:spcAft>
              <a:buNone/>
            </a:pPr>
            <a:endParaRPr lang="en-US" altLang="ko-KR" sz="7200" kern="100" dirty="0">
              <a:highlight>
                <a:srgbClr val="FFFF00"/>
              </a:highligh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60000"/>
              </a:lnSpc>
              <a:spcBef>
                <a:spcPts val="0"/>
              </a:spcBef>
              <a:spcAft>
                <a:spcPts val="0"/>
              </a:spcAft>
              <a:buNone/>
            </a:pP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Sympathy is no substitute for action.</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David Livingstone, 1813-1873, missionary to Africa</a:t>
            </a:r>
          </a:p>
          <a:p>
            <a:pPr marL="0" marR="0" indent="0" algn="just" fontAlgn="base" latinLnBrk="1">
              <a:lnSpc>
                <a:spcPct val="160000"/>
              </a:lnSpc>
              <a:spcBef>
                <a:spcPts val="0"/>
              </a:spcBef>
              <a:spcAft>
                <a:spcPts val="0"/>
              </a:spcAft>
              <a:buNone/>
            </a:pPr>
            <a:endParaRPr lang="en-US" altLang="ko-KR" sz="7200" kern="100" dirty="0">
              <a:highlight>
                <a:srgbClr val="FFFF00"/>
              </a:highligh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60000"/>
              </a:lnSpc>
              <a:spcBef>
                <a:spcPts val="0"/>
              </a:spcBef>
              <a:spcAft>
                <a:spcPts val="0"/>
              </a:spcAft>
              <a:buNone/>
            </a:pP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Christ alone can save the world, but Christ cannot save the world alone.</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David Livingstone, 1813-1873, missionary to Africa</a:t>
            </a:r>
          </a:p>
          <a:p>
            <a:pPr marL="0" marR="0" indent="0" algn="just" fontAlgn="base" latinLnBrk="1">
              <a:lnSpc>
                <a:spcPct val="160000"/>
              </a:lnSpc>
              <a:spcBef>
                <a:spcPts val="0"/>
              </a:spcBef>
              <a:spcAft>
                <a:spcPts val="0"/>
              </a:spcAft>
              <a:buNone/>
            </a:pPr>
            <a:endParaRPr lang="en-US" altLang="ko-KR" sz="7200" kern="100" dirty="0">
              <a:highlight>
                <a:srgbClr val="FFFF00"/>
              </a:highligh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60000"/>
              </a:lnSpc>
              <a:spcBef>
                <a:spcPts val="0"/>
              </a:spcBef>
              <a:spcAft>
                <a:spcPts val="0"/>
              </a:spcAft>
              <a:buNone/>
            </a:pP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The mark of a great church is not its seating capacity, but its sending capacity.</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Mike </a:t>
            </a:r>
            <a:r>
              <a:rPr lang="en-US" sz="7200" kern="100" dirty="0" err="1">
                <a:effectLst/>
                <a:highlight>
                  <a:srgbClr val="FFFF00"/>
                </a:highlight>
                <a:latin typeface="Arial" panose="020B0604020202020204" pitchFamily="34" charset="0"/>
                <a:ea typeface="맑은 고딕" panose="020B0503020000020004" pitchFamily="50" charset="-127"/>
                <a:cs typeface="Arial" panose="020B0604020202020204" pitchFamily="34" charset="0"/>
              </a:rPr>
              <a:t>Stachura</a:t>
            </a:r>
            <a:endPar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60000"/>
              </a:lnSpc>
              <a:spcBef>
                <a:spcPts val="0"/>
              </a:spcBef>
              <a:spcAft>
                <a:spcPts val="0"/>
              </a:spcAft>
              <a:buNone/>
            </a:pPr>
            <a:endParaRPr lang="en-US" sz="7200" kern="100" dirty="0">
              <a:highlight>
                <a:srgbClr val="FFFF00"/>
              </a:highligh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60000"/>
              </a:lnSpc>
              <a:spcBef>
                <a:spcPts val="0"/>
              </a:spcBef>
              <a:spcAft>
                <a:spcPts val="0"/>
              </a:spcAft>
              <a:buNone/>
            </a:pP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“The church that does not evangelize will fossilize.” </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Oswald J. Smith</a:t>
            </a:r>
          </a:p>
          <a:p>
            <a:pPr marL="0" indent="0">
              <a:buNone/>
            </a:pPr>
            <a:endParaRPr lang="en-US" sz="7200" kern="100" dirty="0">
              <a:highlight>
                <a:srgbClr val="FFFF00"/>
              </a:highligh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“It’s not that God has a mission for his Church in the world, but that God has a Church for his mission in the world.” </a:t>
            </a:r>
            <a:r>
              <a:rPr lang="ko-KR"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 </a:t>
            </a:r>
            <a:r>
              <a:rPr lang="en-US" sz="7200" kern="100" dirty="0">
                <a:effectLst/>
                <a:highlight>
                  <a:srgbClr val="FFFF00"/>
                </a:highlight>
                <a:latin typeface="Arial" panose="020B0604020202020204" pitchFamily="34" charset="0"/>
                <a:ea typeface="맑은 고딕" panose="020B0503020000020004" pitchFamily="50" charset="-127"/>
                <a:cs typeface="Arial" panose="020B0604020202020204" pitchFamily="34" charset="0"/>
              </a:rPr>
              <a:t>Chris Wright</a:t>
            </a:r>
          </a:p>
          <a:p>
            <a:endParaRPr lang="en-US" dirty="0"/>
          </a:p>
        </p:txBody>
      </p:sp>
    </p:spTree>
    <p:extLst>
      <p:ext uri="{BB962C8B-B14F-4D97-AF65-F5344CB8AC3E}">
        <p14:creationId xmlns:p14="http://schemas.microsoft.com/office/powerpoint/2010/main" val="227110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B44A7F-932B-4510-9653-057534A171E6}"/>
              </a:ext>
            </a:extLst>
          </p:cNvPr>
          <p:cNvSpPr>
            <a:spLocks noGrp="1"/>
          </p:cNvSpPr>
          <p:nvPr>
            <p:ph type="title"/>
          </p:nvPr>
        </p:nvSpPr>
        <p:spPr>
          <a:xfrm>
            <a:off x="3287688" y="-1323528"/>
            <a:ext cx="5512038" cy="3501503"/>
          </a:xfrm>
        </p:spPr>
        <p:txBody>
          <a:bodyPr/>
          <a:lstStyle/>
          <a:p>
            <a:r>
              <a:rPr lang="en-US" dirty="0"/>
              <a:t>4) Spring Rain</a:t>
            </a:r>
          </a:p>
        </p:txBody>
      </p:sp>
      <p:sp>
        <p:nvSpPr>
          <p:cNvPr id="3" name="내용 개체 틀 2">
            <a:extLst>
              <a:ext uri="{FF2B5EF4-FFF2-40B4-BE49-F238E27FC236}">
                <a16:creationId xmlns:a16="http://schemas.microsoft.com/office/drawing/2014/main" id="{1A8B4B65-EDB1-47A2-9DCC-C6681490A879}"/>
              </a:ext>
            </a:extLst>
          </p:cNvPr>
          <p:cNvSpPr>
            <a:spLocks noGrp="1"/>
          </p:cNvSpPr>
          <p:nvPr>
            <p:ph sz="half" idx="1"/>
          </p:nvPr>
        </p:nvSpPr>
        <p:spPr>
          <a:xfrm>
            <a:off x="479376" y="0"/>
            <a:ext cx="10441160" cy="3487882"/>
          </a:xfrm>
        </p:spPr>
        <p:txBody>
          <a:bodyPr>
            <a:normAutofit/>
          </a:bodyPr>
          <a:lstStyle/>
          <a:p>
            <a:pPr marL="0" indent="0" algn="r" fontAlgn="base" latinLnBrk="1">
              <a:lnSpc>
                <a:spcPct val="106000"/>
              </a:lnSpc>
              <a:spcAft>
                <a:spcPts val="800"/>
              </a:spcAft>
              <a:buNone/>
            </a:pPr>
            <a:r>
              <a:rPr lang="en-US"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Zechariah 10:1. </a:t>
            </a:r>
            <a:r>
              <a:rPr lang="ko-KR"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a:t>
            </a:r>
            <a:r>
              <a:rPr lang="en-US"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Ask the Lord for rain in the springtime; it is the Lord who sends the                                thunderstorms. He gives showers of rain to all people, and plants of the field to everyone.</a:t>
            </a:r>
            <a:r>
              <a:rPr lang="ko-KR" sz="20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a:t>
            </a:r>
            <a:endParaRPr lang="en-UG" sz="2000" kern="100" dirty="0">
              <a:effectLst/>
              <a:highlight>
                <a:srgbClr val="FFFF00"/>
              </a:highlight>
              <a:latin typeface="Arial" panose="020B0604020202020204" pitchFamily="34" charset="0"/>
              <a:ea typeface="Malgun Gothic" panose="020B0503020000020004" pitchFamily="34" charset="-127"/>
              <a:cs typeface="Arial" panose="020B0604020202020204" pitchFamily="34" charset="0"/>
            </a:endParaRPr>
          </a:p>
          <a:p>
            <a:endParaRPr lang="en-US" dirty="0"/>
          </a:p>
        </p:txBody>
      </p:sp>
      <p:sp>
        <p:nvSpPr>
          <p:cNvPr id="6" name="Rectangle 1">
            <a:extLst>
              <a:ext uri="{FF2B5EF4-FFF2-40B4-BE49-F238E27FC236}">
                <a16:creationId xmlns:a16="http://schemas.microsoft.com/office/drawing/2014/main" id="{29AF9047-D792-4BDE-99F2-21A625ED7747}"/>
              </a:ext>
            </a:extLst>
          </p:cNvPr>
          <p:cNvSpPr>
            <a:spLocks noChangeArrowheads="1"/>
          </p:cNvSpPr>
          <p:nvPr/>
        </p:nvSpPr>
        <p:spPr bwMode="auto">
          <a:xfrm>
            <a:off x="-23912" y="5677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내용 개체 틀 4">
            <a:extLst>
              <a:ext uri="{FF2B5EF4-FFF2-40B4-BE49-F238E27FC236}">
                <a16:creationId xmlns:a16="http://schemas.microsoft.com/office/drawing/2014/main" id="{47D799CF-0E7A-4F73-B492-C1CD20C7BE9C}"/>
              </a:ext>
            </a:extLst>
          </p:cNvPr>
          <p:cNvGraphicFramePr>
            <a:graphicFrameLocks/>
          </p:cNvGraphicFramePr>
          <p:nvPr>
            <p:extLst>
              <p:ext uri="{D42A27DB-BD31-4B8C-83A1-F6EECF244321}">
                <p14:modId xmlns:p14="http://schemas.microsoft.com/office/powerpoint/2010/main" val="1664221422"/>
              </p:ext>
            </p:extLst>
          </p:nvPr>
        </p:nvGraphicFramePr>
        <p:xfrm>
          <a:off x="479376" y="2708920"/>
          <a:ext cx="7560840" cy="2693494"/>
        </p:xfrm>
        <a:graphic>
          <a:graphicData uri="http://schemas.openxmlformats.org/drawingml/2006/table">
            <a:tbl>
              <a:tblPr/>
              <a:tblGrid>
                <a:gridCol w="2520280">
                  <a:extLst>
                    <a:ext uri="{9D8B030D-6E8A-4147-A177-3AD203B41FA5}">
                      <a16:colId xmlns:a16="http://schemas.microsoft.com/office/drawing/2014/main" val="3181502585"/>
                    </a:ext>
                  </a:extLst>
                </a:gridCol>
                <a:gridCol w="2520280">
                  <a:extLst>
                    <a:ext uri="{9D8B030D-6E8A-4147-A177-3AD203B41FA5}">
                      <a16:colId xmlns:a16="http://schemas.microsoft.com/office/drawing/2014/main" val="502365880"/>
                    </a:ext>
                  </a:extLst>
                </a:gridCol>
                <a:gridCol w="2520280">
                  <a:extLst>
                    <a:ext uri="{9D8B030D-6E8A-4147-A177-3AD203B41FA5}">
                      <a16:colId xmlns:a16="http://schemas.microsoft.com/office/drawing/2014/main" val="3662228115"/>
                    </a:ext>
                  </a:extLst>
                </a:gridCol>
              </a:tblGrid>
              <a:tr h="654720">
                <a:tc gridSpan="3">
                  <a:txBody>
                    <a:bodyPr/>
                    <a:lstStyle/>
                    <a:p>
                      <a:pPr marL="0" marR="0" indent="0" algn="just" fontAlgn="base" latinLnBrk="1">
                        <a:lnSpc>
                          <a:spcPct val="107000"/>
                        </a:lnSpc>
                        <a:spcBef>
                          <a:spcPts val="0"/>
                        </a:spcBef>
                        <a:spcAft>
                          <a:spcPts val="800"/>
                        </a:spcAft>
                      </a:pPr>
                      <a:r>
                        <a:rPr lang="en-US" sz="1800" b="1" u="none"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sz="2400" b="1" u="none" kern="100" spc="0" dirty="0">
                          <a:solidFill>
                            <a:srgbClr val="000000"/>
                          </a:solidFill>
                          <a:effectLst/>
                          <a:highlight>
                            <a:srgbClr val="FFFF00"/>
                          </a:highlight>
                          <a:latin typeface="Arial" panose="020B0604020202020204" pitchFamily="34" charset="0"/>
                          <a:ea typeface="맑은 고딕" panose="020B0503020000020004" pitchFamily="50" charset="-127"/>
                          <a:cs typeface="Arial" panose="020B0604020202020204" pitchFamily="34" charset="0"/>
                        </a:rPr>
                        <a:t>Rain in Israel</a:t>
                      </a: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638176"/>
                  </a:ext>
                </a:extLst>
              </a:tr>
              <a:tr h="654720">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October-November</a:t>
                      </a:r>
                      <a:endParaRPr lang="en-US" sz="1800" kern="100" spc="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December-February</a:t>
                      </a:r>
                      <a:endParaRPr lang="en-US" sz="1800" kern="100" spc="0" dirty="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March-April</a:t>
                      </a:r>
                      <a:endParaRPr lang="en-US" sz="1800" kern="100" spc="0" dirty="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530941"/>
                  </a:ext>
                </a:extLst>
              </a:tr>
              <a:tr h="729334">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Fall Rain (Early Rain)</a:t>
                      </a:r>
                      <a:endParaRPr lang="en-US" sz="1800" kern="100" spc="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Winter Rain </a:t>
                      </a:r>
                      <a:endParaRPr lang="en-US" sz="1800" kern="100" spc="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Spring Rain (Late Rain)</a:t>
                      </a:r>
                      <a:endParaRPr lang="en-US" sz="1800" kern="100" spc="0" dirty="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226400"/>
                  </a:ext>
                </a:extLst>
              </a:tr>
              <a:tr h="654720">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Sowing</a:t>
                      </a:r>
                      <a:endParaRPr lang="en-US" sz="1800" kern="100" spc="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Growing</a:t>
                      </a:r>
                      <a:endParaRPr lang="en-US" sz="1800" kern="100" spc="0" dirty="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Reaping</a:t>
                      </a:r>
                      <a:endParaRPr lang="en-US" sz="1800" kern="100" spc="0" dirty="0">
                        <a:solidFill>
                          <a:srgbClr val="000000"/>
                        </a:solidFill>
                        <a:effectLst/>
                        <a:latin typeface="Arial" panose="020B0604020202020204" pitchFamily="34" charset="0"/>
                        <a:cs typeface="Arial" panose="020B0604020202020204" pitchFamily="34" charset="0"/>
                      </a:endParaRPr>
                    </a:p>
                  </a:txBody>
                  <a:tcPr marL="59981" marR="59981" marT="16583" marB="1658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420538"/>
                  </a:ext>
                </a:extLst>
              </a:tr>
            </a:tbl>
          </a:graphicData>
        </a:graphic>
      </p:graphicFrame>
      <p:pic>
        <p:nvPicPr>
          <p:cNvPr id="12" name="그림 11">
            <a:extLst>
              <a:ext uri="{FF2B5EF4-FFF2-40B4-BE49-F238E27FC236}">
                <a16:creationId xmlns:a16="http://schemas.microsoft.com/office/drawing/2014/main" id="{4060DFBA-7AEF-4D4E-9F9D-6ECCF390D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1988840"/>
            <a:ext cx="3456384" cy="2066763"/>
          </a:xfrm>
          <a:prstGeom prst="rect">
            <a:avLst/>
          </a:prstGeom>
        </p:spPr>
      </p:pic>
      <p:pic>
        <p:nvPicPr>
          <p:cNvPr id="14" name="그림 13">
            <a:extLst>
              <a:ext uri="{FF2B5EF4-FFF2-40B4-BE49-F238E27FC236}">
                <a16:creationId xmlns:a16="http://schemas.microsoft.com/office/drawing/2014/main" id="{EB84B4D4-99B6-47BB-A9D4-7D5C65DF5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72" y="4074880"/>
            <a:ext cx="3456384" cy="2019300"/>
          </a:xfrm>
          <a:prstGeom prst="rect">
            <a:avLst/>
          </a:prstGeom>
        </p:spPr>
      </p:pic>
    </p:spTree>
    <p:extLst>
      <p:ext uri="{BB962C8B-B14F-4D97-AF65-F5344CB8AC3E}">
        <p14:creationId xmlns:p14="http://schemas.microsoft.com/office/powerpoint/2010/main" val="154117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BB7092C-2E24-4E95-AD28-981E999A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부제 3">
            <a:extLst>
              <a:ext uri="{FF2B5EF4-FFF2-40B4-BE49-F238E27FC236}">
                <a16:creationId xmlns:a16="http://schemas.microsoft.com/office/drawing/2014/main" id="{944BC172-237B-44ED-9911-240295C94CE5}"/>
              </a:ext>
            </a:extLst>
          </p:cNvPr>
          <p:cNvSpPr txBox="1">
            <a:spLocks/>
          </p:cNvSpPr>
          <p:nvPr/>
        </p:nvSpPr>
        <p:spPr bwMode="auto">
          <a:xfrm>
            <a:off x="8040216" y="2996952"/>
            <a:ext cx="389551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ko-KR" sz="40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rPr>
              <a:t>Tomb of Zechariah in Jerusalem</a:t>
            </a:r>
            <a:r>
              <a:rPr kumimoji="0" lang="ko-KR" altLang="en-US" sz="40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rPr>
              <a:t> </a:t>
            </a:r>
          </a:p>
        </p:txBody>
      </p:sp>
      <p:pic>
        <p:nvPicPr>
          <p:cNvPr id="4" name="그림 3">
            <a:extLst>
              <a:ext uri="{FF2B5EF4-FFF2-40B4-BE49-F238E27FC236}">
                <a16:creationId xmlns:a16="http://schemas.microsoft.com/office/drawing/2014/main" id="{03E809AB-63A9-4178-9E82-FBDE370EE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704" y="116632"/>
            <a:ext cx="4692476" cy="6264696"/>
          </a:xfrm>
          <a:prstGeom prst="rect">
            <a:avLst/>
          </a:prstGeom>
        </p:spPr>
      </p:pic>
    </p:spTree>
    <p:extLst>
      <p:ext uri="{BB962C8B-B14F-4D97-AF65-F5344CB8AC3E}">
        <p14:creationId xmlns:p14="http://schemas.microsoft.com/office/powerpoint/2010/main" val="40768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BB7092C-2E24-4E95-AD28-981E999A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부제 3">
            <a:extLst>
              <a:ext uri="{FF2B5EF4-FFF2-40B4-BE49-F238E27FC236}">
                <a16:creationId xmlns:a16="http://schemas.microsoft.com/office/drawing/2014/main" id="{944BC172-237B-44ED-9911-240295C94CE5}"/>
              </a:ext>
            </a:extLst>
          </p:cNvPr>
          <p:cNvSpPr txBox="1">
            <a:spLocks/>
          </p:cNvSpPr>
          <p:nvPr/>
        </p:nvSpPr>
        <p:spPr bwMode="auto">
          <a:xfrm>
            <a:off x="8208414" y="2996952"/>
            <a:ext cx="367240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ko-KR" sz="40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rPr>
              <a:t>Picture in Vatican </a:t>
            </a:r>
            <a:r>
              <a:rPr kumimoji="0" lang="ko-KR" altLang="en-US" sz="40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rPr>
              <a:t> </a:t>
            </a:r>
          </a:p>
        </p:txBody>
      </p:sp>
      <p:pic>
        <p:nvPicPr>
          <p:cNvPr id="3" name="그림 2">
            <a:extLst>
              <a:ext uri="{FF2B5EF4-FFF2-40B4-BE49-F238E27FC236}">
                <a16:creationId xmlns:a16="http://schemas.microsoft.com/office/drawing/2014/main" id="{4EE16C8E-D902-4C89-907C-1B11154AE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96" y="114321"/>
            <a:ext cx="4608512" cy="6629357"/>
          </a:xfrm>
          <a:prstGeom prst="rect">
            <a:avLst/>
          </a:prstGeom>
        </p:spPr>
      </p:pic>
    </p:spTree>
    <p:extLst>
      <p:ext uri="{BB962C8B-B14F-4D97-AF65-F5344CB8AC3E}">
        <p14:creationId xmlns:p14="http://schemas.microsoft.com/office/powerpoint/2010/main" val="21303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CE4B7-CD0A-04A6-3BDB-D63BF616B868}"/>
              </a:ext>
            </a:extLst>
          </p:cNvPr>
          <p:cNvSpPr>
            <a:spLocks noGrp="1"/>
          </p:cNvSpPr>
          <p:nvPr>
            <p:ph type="title"/>
          </p:nvPr>
        </p:nvSpPr>
        <p:spPr>
          <a:xfrm>
            <a:off x="3935760" y="692696"/>
            <a:ext cx="9470504" cy="1507067"/>
          </a:xfrm>
        </p:spPr>
        <p:txBody>
          <a:bodyPr>
            <a:normAutofit/>
          </a:bodyPr>
          <a:lstStyle/>
          <a:p>
            <a:pPr fontAlgn="base" latinLnBrk="1">
              <a:lnSpc>
                <a:spcPct val="106000"/>
              </a:lnSpc>
              <a:spcAft>
                <a:spcPts val="800"/>
              </a:spcAft>
            </a:pPr>
            <a:r>
              <a:rPr lang="en-US" sz="4400" b="1" u="sng" kern="100" dirty="0">
                <a:solidFill>
                  <a:srgbClr val="000000"/>
                </a:solidFill>
                <a:uFill>
                  <a:solidFill>
                    <a:srgbClr val="000000"/>
                  </a:solidFill>
                </a:uFill>
                <a:latin typeface="Malgun Gothic" panose="020B0503020000020004" pitchFamily="34" charset="-127"/>
                <a:ea typeface="Malgun Gothic" panose="020B0503020000020004" pitchFamily="34" charset="-127"/>
              </a:rPr>
              <a:t>Six Empires and Israel</a:t>
            </a:r>
            <a:endParaRPr lang="en-UG" b="1" dirty="0"/>
          </a:p>
        </p:txBody>
      </p:sp>
      <p:sp>
        <p:nvSpPr>
          <p:cNvPr id="3" name="Content Placeholder 2">
            <a:extLst>
              <a:ext uri="{FF2B5EF4-FFF2-40B4-BE49-F238E27FC236}">
                <a16:creationId xmlns:a16="http://schemas.microsoft.com/office/drawing/2014/main" id="{549F2029-3016-AFC3-DAB7-CB2EFCE8523C}"/>
              </a:ext>
            </a:extLst>
          </p:cNvPr>
          <p:cNvSpPr>
            <a:spLocks noGrp="1"/>
          </p:cNvSpPr>
          <p:nvPr>
            <p:ph idx="1"/>
          </p:nvPr>
        </p:nvSpPr>
        <p:spPr>
          <a:xfrm>
            <a:off x="684212" y="1844824"/>
            <a:ext cx="1883396" cy="4496139"/>
          </a:xfrm>
        </p:spPr>
        <p:txBody>
          <a:bodyPr>
            <a:normAutofit/>
          </a:bodyPr>
          <a:lstStyle/>
          <a:p>
            <a:pPr marL="0" indent="0">
              <a:buNone/>
            </a:pPr>
            <a:r>
              <a:rPr lang="en-US" sz="2800" dirty="0">
                <a:solidFill>
                  <a:srgbClr val="000000"/>
                </a:solidFill>
                <a:effectLst/>
                <a:latin typeface="Malgun Gothic" panose="020B0503020000020004" pitchFamily="34" charset="-127"/>
                <a:cs typeface="Gulim" panose="020B0600000101010101" pitchFamily="34" charset="-127"/>
              </a:rPr>
              <a:t>Has Israel been lived like an isolated island separated from the World History?</a:t>
            </a:r>
          </a:p>
          <a:p>
            <a:pPr marL="0" indent="0">
              <a:buNone/>
            </a:pPr>
            <a:endParaRPr lang="en-UG" dirty="0"/>
          </a:p>
        </p:txBody>
      </p:sp>
      <p:pic>
        <p:nvPicPr>
          <p:cNvPr id="5" name="Picture 4" descr="Map&#10;&#10;Description automatically generated">
            <a:extLst>
              <a:ext uri="{FF2B5EF4-FFF2-40B4-BE49-F238E27FC236}">
                <a16:creationId xmlns:a16="http://schemas.microsoft.com/office/drawing/2014/main" id="{2E7C46B4-CC55-F840-5A49-95199F870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844824"/>
            <a:ext cx="8928992" cy="4496139"/>
          </a:xfrm>
          <a:prstGeom prst="rect">
            <a:avLst/>
          </a:prstGeom>
        </p:spPr>
      </p:pic>
    </p:spTree>
    <p:extLst>
      <p:ext uri="{BB962C8B-B14F-4D97-AF65-F5344CB8AC3E}">
        <p14:creationId xmlns:p14="http://schemas.microsoft.com/office/powerpoint/2010/main" val="46955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6DAC-4725-242C-A877-86B902CEFFE1}"/>
              </a:ext>
            </a:extLst>
          </p:cNvPr>
          <p:cNvSpPr>
            <a:spLocks noGrp="1"/>
          </p:cNvSpPr>
          <p:nvPr>
            <p:ph type="title"/>
          </p:nvPr>
        </p:nvSpPr>
        <p:spPr>
          <a:xfrm>
            <a:off x="2639616" y="334644"/>
            <a:ext cx="8711136" cy="1076914"/>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ko-KR" sz="4000" b="1" i="0" u="sng" strike="noStrike" cap="none" normalizeH="0" baseline="0" dirty="0">
                <a:ln>
                  <a:noFill/>
                </a:ln>
                <a:effectLst/>
                <a:latin typeface="Arial" panose="020B0604020202020204" pitchFamily="34" charset="0"/>
                <a:ea typeface="Malgun Gothic" panose="020B0503020000020004" pitchFamily="34" charset="-127"/>
                <a:cs typeface="Arial" panose="020B0604020202020204" pitchFamily="34" charset="0"/>
              </a:rPr>
              <a:t>Major three group prophets</a:t>
            </a:r>
            <a:endParaRPr kumimoji="0" lang="en-US" altLang="ko-KR" sz="4000" b="1" i="0" u="none" strike="noStrike" cap="none" normalizeH="0" baseline="0" dirty="0">
              <a:ln>
                <a:noFill/>
              </a:ln>
              <a:effectLst/>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EDB84DA9-9EF7-AF19-094B-E677C4EDEE3D}"/>
              </a:ext>
            </a:extLst>
          </p:cNvPr>
          <p:cNvGraphicFramePr>
            <a:graphicFrameLocks noGrp="1"/>
          </p:cNvGraphicFramePr>
          <p:nvPr>
            <p:ph idx="1"/>
          </p:nvPr>
        </p:nvGraphicFramePr>
        <p:xfrm>
          <a:off x="357809" y="1556792"/>
          <a:ext cx="11369371" cy="4320119"/>
        </p:xfrm>
        <a:graphic>
          <a:graphicData uri="http://schemas.openxmlformats.org/drawingml/2006/table">
            <a:tbl>
              <a:tblPr firstRow="1" firstCol="1" bandRow="1"/>
              <a:tblGrid>
                <a:gridCol w="2930679">
                  <a:extLst>
                    <a:ext uri="{9D8B030D-6E8A-4147-A177-3AD203B41FA5}">
                      <a16:colId xmlns:a16="http://schemas.microsoft.com/office/drawing/2014/main" val="1933093880"/>
                    </a:ext>
                  </a:extLst>
                </a:gridCol>
                <a:gridCol w="2691525">
                  <a:extLst>
                    <a:ext uri="{9D8B030D-6E8A-4147-A177-3AD203B41FA5}">
                      <a16:colId xmlns:a16="http://schemas.microsoft.com/office/drawing/2014/main" val="4179897617"/>
                    </a:ext>
                  </a:extLst>
                </a:gridCol>
                <a:gridCol w="2941626">
                  <a:extLst>
                    <a:ext uri="{9D8B030D-6E8A-4147-A177-3AD203B41FA5}">
                      <a16:colId xmlns:a16="http://schemas.microsoft.com/office/drawing/2014/main" val="3364919776"/>
                    </a:ext>
                  </a:extLst>
                </a:gridCol>
                <a:gridCol w="2805541">
                  <a:extLst>
                    <a:ext uri="{9D8B030D-6E8A-4147-A177-3AD203B41FA5}">
                      <a16:colId xmlns:a16="http://schemas.microsoft.com/office/drawing/2014/main" val="1124979438"/>
                    </a:ext>
                  </a:extLst>
                </a:gridCol>
              </a:tblGrid>
              <a:tr h="1053729">
                <a:tc>
                  <a:txBody>
                    <a:bodyPr/>
                    <a:lstStyle/>
                    <a:p>
                      <a:pPr algn="just" fontAlgn="base" latinLnBrk="1">
                        <a:lnSpc>
                          <a:spcPct val="106000"/>
                        </a:lnSpc>
                        <a:spcAft>
                          <a:spcPts val="800"/>
                        </a:spcAft>
                      </a:pPr>
                      <a:r>
                        <a:rPr lang="en-US" sz="24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Kingdom of Judah </a:t>
                      </a:r>
                      <a:endParaRPr lang="en-UG" sz="24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latinLnBrk="1">
                        <a:lnSpc>
                          <a:spcPct val="106000"/>
                        </a:lnSpc>
                        <a:spcAft>
                          <a:spcPts val="800"/>
                        </a:spcAft>
                      </a:pPr>
                      <a:r>
                        <a:rPr lang="en-US" sz="24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Babylonian Empire</a:t>
                      </a:r>
                      <a:endParaRPr lang="en-UG" sz="2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G"/>
                    </a:p>
                  </a:txBody>
                  <a:tcPr/>
                </a:tc>
                <a:tc>
                  <a:txBody>
                    <a:bodyPr/>
                    <a:lstStyle/>
                    <a:p>
                      <a:pPr algn="just" fontAlgn="base" latinLnBrk="1">
                        <a:lnSpc>
                          <a:spcPct val="106000"/>
                        </a:lnSpc>
                        <a:spcAft>
                          <a:spcPts val="800"/>
                        </a:spcAft>
                      </a:pPr>
                      <a:r>
                        <a:rPr lang="en-US" sz="24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Persian Empire</a:t>
                      </a:r>
                      <a:endParaRPr lang="en-UG" sz="24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237318"/>
                  </a:ext>
                </a:extLst>
              </a:tr>
              <a:tr h="1045640">
                <a:tc>
                  <a:txBody>
                    <a:bodyPr/>
                    <a:lstStyle/>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King Joshia Zedekiah</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Babylonian Attacks </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612 605 597 587</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Babylonian Captivity </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Cyrus defeated</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Babylonia </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615278"/>
                  </a:ext>
                </a:extLst>
              </a:tr>
              <a:tr h="477286">
                <a:tc>
                  <a:txBody>
                    <a:bodyPr/>
                    <a:lstStyle/>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640 B.C 627 B.C</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G"/>
                    </a:p>
                  </a:txBody>
                  <a:tcPr/>
                </a:tc>
                <a:tc>
                  <a:txBody>
                    <a:bodyPr/>
                    <a:lstStyle/>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587-515 B.C</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539 B.C</a:t>
                      </a:r>
                      <a:endParaRPr lang="en-UG" sz="2000" kern="10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830796"/>
                  </a:ext>
                </a:extLst>
              </a:tr>
              <a:tr h="1743464">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Habakkuk Jeremiah </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Zephaniah was born</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Daniel Ezekiel</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Jeremiah, Ezekiel, </a:t>
                      </a: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Daniel</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Haggai, Zechariah</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Esther, Ezra, </a:t>
                      </a: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Nehemiah, </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39894" marR="139894" marT="38402" marB="384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123217"/>
                  </a:ext>
                </a:extLst>
              </a:tr>
            </a:tbl>
          </a:graphicData>
        </a:graphic>
      </p:graphicFrame>
    </p:spTree>
    <p:extLst>
      <p:ext uri="{BB962C8B-B14F-4D97-AF65-F5344CB8AC3E}">
        <p14:creationId xmlns:p14="http://schemas.microsoft.com/office/powerpoint/2010/main" val="140366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781EA07B-011A-40DA-9E3B-9DBF5B4F1B6A}"/>
              </a:ext>
            </a:extLst>
          </p:cNvPr>
          <p:cNvSpPr>
            <a:spLocks noGrp="1"/>
          </p:cNvSpPr>
          <p:nvPr>
            <p:ph idx="1"/>
          </p:nvPr>
        </p:nvSpPr>
        <p:spPr>
          <a:xfrm>
            <a:off x="838199" y="184638"/>
            <a:ext cx="7355541" cy="5992325"/>
          </a:xfrm>
        </p:spPr>
        <p:txBody>
          <a:bodyPr>
            <a:normAutofit fontScale="92500" lnSpcReduction="10000"/>
          </a:bodyPr>
          <a:lstStyle/>
          <a:p>
            <a:pPr marL="0" marR="0" indent="0" algn="just" fontAlgn="base" latinLnBrk="1">
              <a:lnSpc>
                <a:spcPct val="107000"/>
              </a:lnSpc>
              <a:spcBef>
                <a:spcPts val="0"/>
              </a:spcBef>
              <a:spcAft>
                <a:spcPts val="800"/>
              </a:spcAft>
              <a:buNone/>
            </a:pPr>
            <a:r>
              <a:rPr lang="en-US" sz="3500" b="1" u="sng"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Book</a:t>
            </a:r>
            <a:endParaRPr lang="en-US" sz="3500" b="1" u="sng"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맑은 고딕" panose="020B0503020000020004" pitchFamily="50" charset="-127"/>
                <a:ea typeface="맑은 고딕" panose="020B0503020000020004" pitchFamily="50" charset="-127"/>
              </a:rPr>
              <a:t>Zechariah 1:1</a:t>
            </a:r>
            <a:endParaRPr lang="en-US" sz="1800" kern="100" spc="0" dirty="0">
              <a:solidFill>
                <a:srgbClr val="000000"/>
              </a:solidFill>
              <a:effectLst/>
              <a:latin typeface="맑은 고딕" panose="020B0503020000020004" pitchFamily="50" charset="-127"/>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맑은 고딕" panose="020B0503020000020004" pitchFamily="50" charset="-127"/>
                <a:ea typeface="맑은 고딕" panose="020B0503020000020004" pitchFamily="50" charset="-127"/>
              </a:rPr>
              <a:t>Matthew 23:35</a:t>
            </a:r>
            <a:endParaRPr lang="en-US" sz="1800" kern="100" spc="0" dirty="0">
              <a:solidFill>
                <a:srgbClr val="000000"/>
              </a:solidFill>
              <a:effectLst/>
              <a:latin typeface="맑은 고딕" panose="020B0503020000020004" pitchFamily="50" charset="-127"/>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맑은 고딕" panose="020B0503020000020004" pitchFamily="50" charset="-127"/>
                <a:ea typeface="맑은 고딕" panose="020B0503020000020004" pitchFamily="50" charset="-127"/>
              </a:rPr>
              <a:t>Haggai and Zechariah</a:t>
            </a:r>
            <a:endParaRPr lang="en-US" sz="1800" kern="100" spc="0" dirty="0">
              <a:solidFill>
                <a:srgbClr val="000000"/>
              </a:solidFill>
              <a:effectLst/>
              <a:latin typeface="맑은 고딕" panose="020B0503020000020004" pitchFamily="50" charset="-127"/>
            </a:endParaRPr>
          </a:p>
          <a:p>
            <a:pPr marL="0" marR="0" indent="0" algn="just" fontAlgn="base" latinLnBrk="1">
              <a:lnSpc>
                <a:spcPct val="107000"/>
              </a:lnSpc>
              <a:spcBef>
                <a:spcPts val="0"/>
              </a:spcBef>
              <a:spcAft>
                <a:spcPts val="800"/>
              </a:spcAft>
              <a:buNone/>
            </a:pPr>
            <a:endParaRPr lang="en-US" sz="1800" kern="100" spc="0" dirty="0">
              <a:solidFill>
                <a:srgbClr val="000000"/>
              </a:solidFill>
              <a:effectLst/>
              <a:latin typeface="맑은 고딕" panose="020B0503020000020004" pitchFamily="50" charset="-127"/>
              <a:ea typeface="맑은 고딕" panose="020B0503020000020004" pitchFamily="50" charset="-127"/>
            </a:endParaRPr>
          </a:p>
          <a:p>
            <a:pPr marL="0" marR="0" indent="0" algn="just" fontAlgn="base" latinLnBrk="1">
              <a:lnSpc>
                <a:spcPct val="107000"/>
              </a:lnSpc>
              <a:spcBef>
                <a:spcPts val="0"/>
              </a:spcBef>
              <a:spcAft>
                <a:spcPts val="800"/>
              </a:spcAft>
              <a:buNone/>
            </a:pPr>
            <a:r>
              <a:rPr lang="en-US" sz="3500" b="1" u="sng"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Structure</a:t>
            </a:r>
            <a:endParaRPr lang="en-US" sz="3500" b="1" u="sng"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8 illusions</a:t>
            </a:r>
            <a:endParaRPr lang="en-US" sz="20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1:7-17, four men on horseback . 1:18-21, the four horns and the four blacksmiths . </a:t>
            </a:r>
            <a:r>
              <a:rPr lang="en-US" sz="20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C</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hapter 2, the measuring line . Chapter 3, Joshua's clothes . Chapter 4 , the lampstand and the olive tree. 5:1-4. Flying scroll . 5:5-11, woman seated on an ephah . 6:1-8, four horses</a:t>
            </a:r>
          </a:p>
          <a:p>
            <a:pPr marL="0" marR="0" indent="0" algn="just" fontAlgn="base" latinLnBrk="1">
              <a:lnSpc>
                <a:spcPct val="107000"/>
              </a:lnSpc>
              <a:spcBef>
                <a:spcPts val="0"/>
              </a:spcBef>
              <a:spcAft>
                <a:spcPts val="800"/>
              </a:spcAft>
              <a:buNone/>
            </a:pPr>
            <a:endParaRPr lang="en-US" sz="20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Four messages: 7:4-7, 8-14, 8:1-17, 8:19-23</a:t>
            </a:r>
          </a:p>
          <a:p>
            <a:pPr marL="0" marR="0" indent="0" algn="just" fontAlgn="base" latinLnBrk="1">
              <a:lnSpc>
                <a:spcPct val="107000"/>
              </a:lnSpc>
              <a:spcBef>
                <a:spcPts val="0"/>
              </a:spcBef>
              <a:spcAft>
                <a:spcPts val="800"/>
              </a:spcAft>
              <a:buNone/>
            </a:pPr>
            <a:endParaRPr lang="en-US" sz="20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 Two warnings: Chapters 9-11, 12-14</a:t>
            </a:r>
            <a:endParaRPr lang="en-US" sz="20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5" name="그림 4">
            <a:extLst>
              <a:ext uri="{FF2B5EF4-FFF2-40B4-BE49-F238E27FC236}">
                <a16:creationId xmlns:a16="http://schemas.microsoft.com/office/drawing/2014/main" id="{E199FCF7-CAF9-4FD6-A9A7-D26CA4551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918" y="304972"/>
            <a:ext cx="3854822" cy="2545803"/>
          </a:xfrm>
          <a:prstGeom prst="rect">
            <a:avLst/>
          </a:prstGeom>
        </p:spPr>
      </p:pic>
      <p:pic>
        <p:nvPicPr>
          <p:cNvPr id="7" name="그림 6">
            <a:extLst>
              <a:ext uri="{FF2B5EF4-FFF2-40B4-BE49-F238E27FC236}">
                <a16:creationId xmlns:a16="http://schemas.microsoft.com/office/drawing/2014/main" id="{0012C0A1-BDC0-446E-ACE0-4132F4A8B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426" y="281352"/>
            <a:ext cx="2821080" cy="1743075"/>
          </a:xfrm>
          <a:prstGeom prst="rect">
            <a:avLst/>
          </a:prstGeom>
        </p:spPr>
      </p:pic>
      <p:pic>
        <p:nvPicPr>
          <p:cNvPr id="9" name="그림 8">
            <a:extLst>
              <a:ext uri="{FF2B5EF4-FFF2-40B4-BE49-F238E27FC236}">
                <a16:creationId xmlns:a16="http://schemas.microsoft.com/office/drawing/2014/main" id="{2504D9E7-8B90-4D89-B1CC-CD42F33B9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4426" y="2490787"/>
            <a:ext cx="2821080" cy="1876425"/>
          </a:xfrm>
          <a:prstGeom prst="rect">
            <a:avLst/>
          </a:prstGeom>
        </p:spPr>
      </p:pic>
      <p:pic>
        <p:nvPicPr>
          <p:cNvPr id="11" name="그림 10">
            <a:extLst>
              <a:ext uri="{FF2B5EF4-FFF2-40B4-BE49-F238E27FC236}">
                <a16:creationId xmlns:a16="http://schemas.microsoft.com/office/drawing/2014/main" id="{A91D3379-E0BB-430B-8E17-957D59E47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353" y="4694621"/>
            <a:ext cx="4025153" cy="1858406"/>
          </a:xfrm>
          <a:prstGeom prst="rect">
            <a:avLst/>
          </a:prstGeom>
        </p:spPr>
      </p:pic>
    </p:spTree>
    <p:extLst>
      <p:ext uri="{BB962C8B-B14F-4D97-AF65-F5344CB8AC3E}">
        <p14:creationId xmlns:p14="http://schemas.microsoft.com/office/powerpoint/2010/main" val="113364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A6B154E-D2E6-4EEA-DD43-946350557373}"/>
              </a:ext>
            </a:extLst>
          </p:cNvPr>
          <p:cNvGraphicFramePr>
            <a:graphicFrameLocks noGrp="1"/>
          </p:cNvGraphicFramePr>
          <p:nvPr>
            <p:ph idx="1"/>
          </p:nvPr>
        </p:nvGraphicFramePr>
        <p:xfrm>
          <a:off x="119336" y="116633"/>
          <a:ext cx="11881320" cy="6552727"/>
        </p:xfrm>
        <a:graphic>
          <a:graphicData uri="http://schemas.openxmlformats.org/drawingml/2006/table">
            <a:tbl>
              <a:tblPr firstRow="1" firstCol="1" bandRow="1"/>
              <a:tblGrid>
                <a:gridCol w="2619411">
                  <a:extLst>
                    <a:ext uri="{9D8B030D-6E8A-4147-A177-3AD203B41FA5}">
                      <a16:colId xmlns:a16="http://schemas.microsoft.com/office/drawing/2014/main" val="3737164118"/>
                    </a:ext>
                  </a:extLst>
                </a:gridCol>
                <a:gridCol w="9261909">
                  <a:extLst>
                    <a:ext uri="{9D8B030D-6E8A-4147-A177-3AD203B41FA5}">
                      <a16:colId xmlns:a16="http://schemas.microsoft.com/office/drawing/2014/main" val="1811024004"/>
                    </a:ext>
                  </a:extLst>
                </a:gridCol>
              </a:tblGrid>
              <a:tr h="1932765">
                <a:tc>
                  <a:txBody>
                    <a:bodyPr/>
                    <a:lstStyle/>
                    <a:p>
                      <a:pPr algn="just" fontAlgn="base" latinLnBrk="1">
                        <a:lnSpc>
                          <a:spcPct val="106000"/>
                        </a:lnSpc>
                        <a:spcAft>
                          <a:spcPts val="800"/>
                        </a:spcAft>
                      </a:pPr>
                      <a:r>
                        <a:rPr lang="en-US" sz="16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Joshua’s Clothes</a:t>
                      </a:r>
                      <a:endParaRPr lang="en-UG" sz="1600" kern="10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tabLst>
                          <a:tab pos="1913890" algn="l"/>
                        </a:tabLs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Zechariah 3: 1-2, “Then he showed me Joshua the high priest standing before the angel of the     Lord, and Satan [a] standing at his right side his to accuse him. 2 The Lord said to Satan, “The Lord rebuke you, Satan! The Lord, who has chosen Jerusalem, rebuke you! Is not this man a burning stick snatched from the fire?” </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tabLst>
                          <a:tab pos="1913890" algn="l"/>
                        </a:tabLs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Zechariah 3:4, "The angel said to those who were standing before him,” Take off his filthy clothes. “ Then he said to Joshua, See I have taken away your sin and I will put fine garments on you.” </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987539"/>
                  </a:ext>
                </a:extLst>
              </a:tr>
              <a:tr h="1048020">
                <a:tc>
                  <a:txBody>
                    <a:bodyPr/>
                    <a:lstStyle/>
                    <a:p>
                      <a:pPr algn="just" fontAlgn="base" latinLnBrk="1">
                        <a:lnSpc>
                          <a:spcPct val="106000"/>
                        </a:lnSpc>
                        <a:spcAft>
                          <a:spcPts val="800"/>
                        </a:spcAft>
                      </a:pPr>
                      <a:r>
                        <a:rPr lang="en-US" sz="16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(Seven Lamps</a:t>
                      </a:r>
                      <a:endParaRPr lang="en-UG" sz="1600" kern="10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Zechariah 4:2, "I see a solid gold lamp stand with a bowl at the top and seven lights on it." It is a   vision of seven lights. </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4:3, "there are two trees by it" </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426134"/>
                  </a:ext>
                </a:extLst>
              </a:tr>
              <a:tr h="2228343">
                <a:tc>
                  <a:txBody>
                    <a:bodyPr/>
                    <a:lstStyle/>
                    <a:p>
                      <a:pPr algn="just" fontAlgn="base" latinLnBrk="1">
                        <a:lnSpc>
                          <a:spcPct val="106000"/>
                        </a:lnSpc>
                        <a:spcAft>
                          <a:spcPts val="800"/>
                        </a:spcAf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Flying Scroll</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Zechariah 5.1-2, "I looked again and there before me was a flying scroll. He asked me, "What do   you see?" I answered, "I see a flying scroll, thirty feet long and fifteen feet wide." </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p>
                      <a:pPr marL="342900" indent="-342900" algn="just" fontAlgn="base" latinLnBrk="1">
                        <a:lnSpc>
                          <a:spcPct val="106000"/>
                        </a:lnSpc>
                        <a:spcAft>
                          <a:spcPts val="800"/>
                        </a:spcAft>
                        <a:buFont typeface="+mj-lt"/>
                        <a:buAutoNum type="arabicPeriod"/>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Zechariah 5:3-4 “And he said to me, “This is the curse that is going out over the whole land; for   according to what it says on one side, every thief will be banished, and according to what it says on the other, everyone who swears falsely will be banished.4 The Lord Almighty declares, 'I will send it out, and it will enter the house of the thief and the house of anyone who swears falsely by my             name. It will remain in that house and destroy it completely, both its timbers and its stones.'” </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593270"/>
                  </a:ext>
                </a:extLst>
              </a:tr>
              <a:tr h="1343599">
                <a:tc>
                  <a:txBody>
                    <a:bodyPr/>
                    <a:lstStyle/>
                    <a:p>
                      <a:pPr algn="just" fontAlgn="base" latinLnBrk="1">
                        <a:lnSpc>
                          <a:spcPct val="106000"/>
                        </a:lnSpc>
                        <a:spcAft>
                          <a:spcPts val="800"/>
                        </a:spcAf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Spring Rain</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Zechariah 10:1. </a:t>
                      </a:r>
                      <a:r>
                        <a:rPr lang="ko-KR"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Ask the Lord for rain in the time of the latter rain. The Lord will make flashing             clouds; He will give them showers of rain, Grass in the field for everyone.</a:t>
                      </a:r>
                      <a:r>
                        <a:rPr lang="ko-KR"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Zechariah 10:1. </a:t>
                      </a:r>
                      <a:r>
                        <a:rPr lang="ko-KR"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Ask the Lord for rain in the springtime; it is the Lord who sends the                                 thunderstorms. He gives showers of rain to all people, and plants of the field to everyone.</a:t>
                      </a:r>
                      <a:r>
                        <a:rPr lang="ko-KR"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G"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2011" marR="72011" marT="19768" marB="197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555133"/>
                  </a:ext>
                </a:extLst>
              </a:tr>
            </a:tbl>
          </a:graphicData>
        </a:graphic>
      </p:graphicFrame>
    </p:spTree>
    <p:extLst>
      <p:ext uri="{BB962C8B-B14F-4D97-AF65-F5344CB8AC3E}">
        <p14:creationId xmlns:p14="http://schemas.microsoft.com/office/powerpoint/2010/main" val="52550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BAF034-8C66-4EB6-B963-1311FC3C898E}"/>
              </a:ext>
            </a:extLst>
          </p:cNvPr>
          <p:cNvSpPr>
            <a:spLocks noGrp="1"/>
          </p:cNvSpPr>
          <p:nvPr>
            <p:ph type="title"/>
          </p:nvPr>
        </p:nvSpPr>
        <p:spPr>
          <a:xfrm>
            <a:off x="1415480" y="27518"/>
            <a:ext cx="9289032" cy="1507067"/>
          </a:xfrm>
        </p:spPr>
        <p:txBody>
          <a:bodyPr>
            <a:normAutofit/>
          </a:bodyPr>
          <a:lstStyle/>
          <a:p>
            <a:r>
              <a:rPr lang="en-US" sz="4000" b="1" dirty="0">
                <a:latin typeface="Arial" panose="020B0604020202020204" pitchFamily="34" charset="0"/>
                <a:cs typeface="Arial" panose="020B0604020202020204" pitchFamily="34" charset="0"/>
              </a:rPr>
              <a:t>Missional Vision of </a:t>
            </a:r>
            <a:r>
              <a:rPr lang="en-US" sz="4000" b="1" dirty="0" err="1">
                <a:latin typeface="Arial" panose="020B0604020202020204" pitchFamily="34" charset="0"/>
                <a:cs typeface="Arial" panose="020B0604020202020204" pitchFamily="34" charset="0"/>
              </a:rPr>
              <a:t>zechariah</a:t>
            </a:r>
            <a:endParaRPr lang="en-US" sz="4000" b="1" dirty="0">
              <a:latin typeface="Arial" panose="020B0604020202020204" pitchFamily="34" charset="0"/>
              <a:cs typeface="Arial" panose="020B0604020202020204" pitchFamily="34" charset="0"/>
            </a:endParaRPr>
          </a:p>
        </p:txBody>
      </p:sp>
      <p:graphicFrame>
        <p:nvGraphicFramePr>
          <p:cNvPr id="4" name="내용 개체 틀 3">
            <a:extLst>
              <a:ext uri="{FF2B5EF4-FFF2-40B4-BE49-F238E27FC236}">
                <a16:creationId xmlns:a16="http://schemas.microsoft.com/office/drawing/2014/main" id="{992404F0-187A-4759-BD77-1B9F822D5BD8}"/>
              </a:ext>
            </a:extLst>
          </p:cNvPr>
          <p:cNvGraphicFramePr>
            <a:graphicFrameLocks noGrp="1"/>
          </p:cNvGraphicFramePr>
          <p:nvPr>
            <p:ph idx="1"/>
            <p:extLst>
              <p:ext uri="{D42A27DB-BD31-4B8C-83A1-F6EECF244321}">
                <p14:modId xmlns:p14="http://schemas.microsoft.com/office/powerpoint/2010/main" val="324529231"/>
              </p:ext>
            </p:extLst>
          </p:nvPr>
        </p:nvGraphicFramePr>
        <p:xfrm>
          <a:off x="1487488" y="1340768"/>
          <a:ext cx="9042748" cy="5184576"/>
        </p:xfrm>
        <a:graphic>
          <a:graphicData uri="http://schemas.openxmlformats.org/drawingml/2006/table">
            <a:tbl>
              <a:tblPr/>
              <a:tblGrid>
                <a:gridCol w="2129981">
                  <a:extLst>
                    <a:ext uri="{9D8B030D-6E8A-4147-A177-3AD203B41FA5}">
                      <a16:colId xmlns:a16="http://schemas.microsoft.com/office/drawing/2014/main" val="3265862037"/>
                    </a:ext>
                  </a:extLst>
                </a:gridCol>
                <a:gridCol w="1758451">
                  <a:extLst>
                    <a:ext uri="{9D8B030D-6E8A-4147-A177-3AD203B41FA5}">
                      <a16:colId xmlns:a16="http://schemas.microsoft.com/office/drawing/2014/main" val="1507121445"/>
                    </a:ext>
                  </a:extLst>
                </a:gridCol>
                <a:gridCol w="2259503">
                  <a:extLst>
                    <a:ext uri="{9D8B030D-6E8A-4147-A177-3AD203B41FA5}">
                      <a16:colId xmlns:a16="http://schemas.microsoft.com/office/drawing/2014/main" val="2498233292"/>
                    </a:ext>
                  </a:extLst>
                </a:gridCol>
                <a:gridCol w="2894813">
                  <a:extLst>
                    <a:ext uri="{9D8B030D-6E8A-4147-A177-3AD203B41FA5}">
                      <a16:colId xmlns:a16="http://schemas.microsoft.com/office/drawing/2014/main" val="356999771"/>
                    </a:ext>
                  </a:extLst>
                </a:gridCol>
              </a:tblGrid>
              <a:tr h="896014">
                <a:tc gridSpan="4">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Visions of Zechariah</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9280401"/>
                  </a:ext>
                </a:extLst>
              </a:tr>
              <a:tr h="1696274">
                <a:tc>
                  <a:txBody>
                    <a:bodyPr/>
                    <a:lstStyle/>
                    <a:p>
                      <a:pPr marL="0" marR="0" indent="0" algn="just" fontAlgn="base" latinLnBrk="1">
                        <a:lnSpc>
                          <a:spcPct val="107000"/>
                        </a:lnSpc>
                        <a:spcBef>
                          <a:spcPts val="0"/>
                        </a:spcBef>
                        <a:spcAft>
                          <a:spcPts val="800"/>
                        </a:spcAft>
                      </a:pPr>
                      <a:r>
                        <a:rPr lang="en-US" sz="2800" kern="100" spc="0" dirty="0">
                          <a:solidFill>
                            <a:srgbClr val="FF0000"/>
                          </a:solidFill>
                          <a:effectLst/>
                          <a:highlight>
                            <a:srgbClr val="FFFF00"/>
                          </a:highlight>
                          <a:latin typeface="Arial" panose="020B0604020202020204" pitchFamily="34" charset="0"/>
                          <a:ea typeface="맑은 고딕" panose="020B0503020000020004" pitchFamily="50" charset="-127"/>
                          <a:cs typeface="Arial" panose="020B0604020202020204" pitchFamily="34" charset="0"/>
                        </a:rPr>
                        <a:t>Joshua’s </a:t>
                      </a:r>
                    </a:p>
                    <a:p>
                      <a:pPr marL="0" marR="0" indent="0" algn="just" fontAlgn="base" latinLnBrk="1">
                        <a:lnSpc>
                          <a:spcPct val="107000"/>
                        </a:lnSpc>
                        <a:spcBef>
                          <a:spcPts val="0"/>
                        </a:spcBef>
                        <a:spcAft>
                          <a:spcPts val="800"/>
                        </a:spcAft>
                      </a:pPr>
                      <a:r>
                        <a:rPr lang="en-US" sz="2800" kern="100" spc="0" dirty="0">
                          <a:solidFill>
                            <a:srgbClr val="FF0000"/>
                          </a:solidFill>
                          <a:effectLst/>
                          <a:highlight>
                            <a:srgbClr val="FFFF00"/>
                          </a:highlight>
                          <a:latin typeface="Arial" panose="020B0604020202020204" pitchFamily="34" charset="0"/>
                          <a:ea typeface="맑은 고딕" panose="020B0503020000020004" pitchFamily="50" charset="-127"/>
                          <a:cs typeface="Arial" panose="020B0604020202020204" pitchFamily="34" charset="0"/>
                        </a:rPr>
                        <a:t>Clothes</a:t>
                      </a:r>
                      <a:endParaRPr lang="en-US" sz="2800" kern="100" spc="0" dirty="0">
                        <a:solidFill>
                          <a:srgbClr val="FF0000"/>
                        </a:solidFill>
                        <a:effectLst/>
                        <a:highlight>
                          <a:srgbClr val="FFFF00"/>
                        </a:highligh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800" kern="100" spc="0" dirty="0">
                          <a:solidFill>
                            <a:srgbClr val="FF0000"/>
                          </a:solidFill>
                          <a:effectLst/>
                          <a:highlight>
                            <a:srgbClr val="FFFF00"/>
                          </a:highlight>
                          <a:latin typeface="Arial" panose="020B0604020202020204" pitchFamily="34" charset="0"/>
                          <a:ea typeface="맑은 고딕" panose="020B0503020000020004" pitchFamily="50" charset="-127"/>
                          <a:cs typeface="Arial" panose="020B0604020202020204" pitchFamily="34" charset="0"/>
                        </a:rPr>
                        <a:t>Seven </a:t>
                      </a:r>
                    </a:p>
                    <a:p>
                      <a:pPr marL="0" marR="0" indent="0" algn="just" fontAlgn="base" latinLnBrk="1">
                        <a:lnSpc>
                          <a:spcPct val="107000"/>
                        </a:lnSpc>
                        <a:spcBef>
                          <a:spcPts val="0"/>
                        </a:spcBef>
                        <a:spcAft>
                          <a:spcPts val="800"/>
                        </a:spcAft>
                      </a:pPr>
                      <a:r>
                        <a:rPr lang="en-US" sz="2800" kern="100" spc="0" dirty="0">
                          <a:solidFill>
                            <a:srgbClr val="FF0000"/>
                          </a:solidFill>
                          <a:effectLst/>
                          <a:highlight>
                            <a:srgbClr val="FFFF00"/>
                          </a:highlight>
                          <a:latin typeface="Arial" panose="020B0604020202020204" pitchFamily="34" charset="0"/>
                          <a:ea typeface="맑은 고딕" panose="020B0503020000020004" pitchFamily="50" charset="-127"/>
                          <a:cs typeface="Arial" panose="020B0604020202020204" pitchFamily="34" charset="0"/>
                        </a:rPr>
                        <a:t>Lamp</a:t>
                      </a:r>
                      <a:endParaRPr lang="en-US" sz="2800" kern="100" spc="0" dirty="0">
                        <a:solidFill>
                          <a:srgbClr val="FF0000"/>
                        </a:solidFill>
                        <a:effectLst/>
                        <a:highlight>
                          <a:srgbClr val="FFFF00"/>
                        </a:highligh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800" kern="100" spc="0" dirty="0">
                          <a:solidFill>
                            <a:srgbClr val="FF0000"/>
                          </a:solidFill>
                          <a:effectLst/>
                          <a:highlight>
                            <a:srgbClr val="FFFF00"/>
                          </a:highlight>
                          <a:latin typeface="Arial" panose="020B0604020202020204" pitchFamily="34" charset="0"/>
                          <a:ea typeface="맑은 고딕" panose="020B0503020000020004" pitchFamily="50" charset="-127"/>
                          <a:cs typeface="Arial" panose="020B0604020202020204" pitchFamily="34" charset="0"/>
                        </a:rPr>
                        <a:t>Flying Scroll</a:t>
                      </a:r>
                      <a:endParaRPr lang="en-US" sz="2800" kern="100" spc="0" dirty="0">
                        <a:solidFill>
                          <a:srgbClr val="FF0000"/>
                        </a:solidFill>
                        <a:effectLst/>
                        <a:highlight>
                          <a:srgbClr val="FFFF00"/>
                        </a:highligh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800" kern="100" spc="0" dirty="0">
                          <a:solidFill>
                            <a:srgbClr val="FF0000"/>
                          </a:solidFill>
                          <a:effectLst/>
                          <a:highlight>
                            <a:srgbClr val="FFFF00"/>
                          </a:highlight>
                          <a:latin typeface="Arial" panose="020B0604020202020204" pitchFamily="34" charset="0"/>
                          <a:ea typeface="맑은 고딕" panose="020B0503020000020004" pitchFamily="50" charset="-127"/>
                          <a:cs typeface="Arial" panose="020B0604020202020204" pitchFamily="34" charset="0"/>
                        </a:rPr>
                        <a:t>     Spring Rain</a:t>
                      </a:r>
                      <a:endParaRPr lang="en-US" sz="2800" kern="100" spc="0" dirty="0">
                        <a:solidFill>
                          <a:srgbClr val="FF0000"/>
                        </a:solidFill>
                        <a:effectLst/>
                        <a:highlight>
                          <a:srgbClr val="FFFF00"/>
                        </a:highligh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899846"/>
                  </a:ext>
                </a:extLst>
              </a:tr>
              <a:tr h="896014">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Zech 3:1-5</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Zech 4:1-7</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Zech 5:1-4</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Zech 10:1-12</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452248"/>
                  </a:ext>
                </a:extLst>
              </a:tr>
              <a:tr h="1696274">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Sin (cleaning)</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Spirit (power)</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Sending (Mission) </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Salvation (restoration)</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765510"/>
                  </a:ext>
                </a:extLst>
              </a:tr>
            </a:tbl>
          </a:graphicData>
        </a:graphic>
      </p:graphicFrame>
      <p:sp>
        <p:nvSpPr>
          <p:cNvPr id="5" name="Rectangle 1">
            <a:extLst>
              <a:ext uri="{FF2B5EF4-FFF2-40B4-BE49-F238E27FC236}">
                <a16:creationId xmlns:a16="http://schemas.microsoft.com/office/drawing/2014/main" id="{3045A792-2F49-402E-9E66-35A2577B4988}"/>
              </a:ext>
            </a:extLst>
          </p:cNvPr>
          <p:cNvSpPr>
            <a:spLocks noChangeArrowheads="1"/>
          </p:cNvSpPr>
          <p:nvPr/>
        </p:nvSpPr>
        <p:spPr bwMode="auto">
          <a:xfrm>
            <a:off x="2287588" y="1911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7816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5F71D0-FAA3-4377-805F-E950BAEDE42D}"/>
              </a:ext>
            </a:extLst>
          </p:cNvPr>
          <p:cNvSpPr>
            <a:spLocks noGrp="1"/>
          </p:cNvSpPr>
          <p:nvPr>
            <p:ph type="title" orient="vert"/>
          </p:nvPr>
        </p:nvSpPr>
        <p:spPr>
          <a:xfrm rot="16642907">
            <a:off x="8685212" y="685800"/>
            <a:ext cx="2057400" cy="4572000"/>
          </a:xfrm>
        </p:spPr>
        <p:txBody>
          <a:bodyPr/>
          <a:lstStyle/>
          <a:p>
            <a:r>
              <a:rPr lang="en-US" dirty="0"/>
              <a:t>1) </a:t>
            </a:r>
            <a:r>
              <a:rPr lang="en-US" dirty="0" err="1"/>
              <a:t>Jushua’s</a:t>
            </a:r>
            <a:r>
              <a:rPr lang="en-US" dirty="0"/>
              <a:t> clothes</a:t>
            </a:r>
          </a:p>
        </p:txBody>
      </p:sp>
      <p:sp>
        <p:nvSpPr>
          <p:cNvPr id="3" name="내용 개체 틀 2">
            <a:extLst>
              <a:ext uri="{FF2B5EF4-FFF2-40B4-BE49-F238E27FC236}">
                <a16:creationId xmlns:a16="http://schemas.microsoft.com/office/drawing/2014/main" id="{670A1718-A854-4AD2-A464-D6F52F830E18}"/>
              </a:ext>
            </a:extLst>
          </p:cNvPr>
          <p:cNvSpPr>
            <a:spLocks noGrp="1"/>
          </p:cNvSpPr>
          <p:nvPr>
            <p:ph type="body" orient="vert" idx="1"/>
          </p:nvPr>
        </p:nvSpPr>
        <p:spPr>
          <a:xfrm rot="16200000">
            <a:off x="551384" y="-27384"/>
            <a:ext cx="6336706" cy="6912766"/>
          </a:xfrm>
        </p:spPr>
        <p:txBody>
          <a:bodyPr>
            <a:normAutofit fontScale="92500" lnSpcReduction="10000"/>
          </a:bodyPr>
          <a:lstStyle/>
          <a:p>
            <a:pPr marL="0" indent="0" algn="just" fontAlgn="base" latinLnBrk="1">
              <a:lnSpc>
                <a:spcPct val="106000"/>
              </a:lnSpc>
              <a:spcAft>
                <a:spcPts val="800"/>
              </a:spcAft>
              <a:buNone/>
              <a:tabLst>
                <a:tab pos="1913890" algn="l"/>
              </a:tabLst>
            </a:pPr>
            <a:r>
              <a:rPr lang="en-US" sz="3500" b="1"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Joshua’s Clothes</a:t>
            </a:r>
          </a:p>
          <a:p>
            <a:pPr algn="just" fontAlgn="base" latinLnBrk="1">
              <a:lnSpc>
                <a:spcPct val="106000"/>
              </a:lnSpc>
              <a:spcAft>
                <a:spcPts val="800"/>
              </a:spcAft>
              <a:tabLst>
                <a:tab pos="1913890" algn="l"/>
              </a:tabLst>
            </a:pPr>
            <a:endParaRPr lang="en-US" sz="21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p>
            <a:pPr marL="0" indent="0" algn="just" fontAlgn="base" latinLnBrk="1">
              <a:lnSpc>
                <a:spcPct val="106000"/>
              </a:lnSpc>
              <a:spcAft>
                <a:spcPts val="800"/>
              </a:spcAft>
              <a:buNone/>
              <a:tabLst>
                <a:tab pos="1913890" algn="l"/>
              </a:tabLst>
            </a:pPr>
            <a:r>
              <a:rPr lang="en-US" sz="21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Zechariah 3: 1-2, “Then he showed me Joshua the high priest standing before the angel of the  Lord, and Satan standing at his right side his to accuse him. 2 The Lord said to Satan, “The Lord rebuke you, Satan! The Lord, who has chosen Jerusalem, rebuke you! Is not this man a burning stick snatched from the fire?” </a:t>
            </a:r>
            <a:endParaRPr lang="en-US" sz="2100" kern="100" dirty="0">
              <a:highlight>
                <a:srgbClr val="FFFF00"/>
              </a:highlight>
              <a:latin typeface="Arial" panose="020B0604020202020204" pitchFamily="34" charset="0"/>
              <a:ea typeface="Malgun Gothic" panose="020B0503020000020004" pitchFamily="34" charset="-127"/>
              <a:cs typeface="Arial" panose="020B0604020202020204" pitchFamily="34" charset="0"/>
            </a:endParaRPr>
          </a:p>
          <a:p>
            <a:pPr marL="0" indent="0" algn="just" fontAlgn="base" latinLnBrk="1">
              <a:lnSpc>
                <a:spcPct val="106000"/>
              </a:lnSpc>
              <a:spcAft>
                <a:spcPts val="800"/>
              </a:spcAft>
              <a:buNone/>
              <a:tabLst>
                <a:tab pos="1913890" algn="l"/>
              </a:tabLst>
            </a:pPr>
            <a:r>
              <a:rPr lang="en-US" sz="21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 Zechariah 3:4, "The angel said to those who were standing before him,” Take off his filthy clothes. “ Then he said to Joshua, See I have taken away your sin and I will put fine garments on you.” </a:t>
            </a:r>
          </a:p>
          <a:p>
            <a:pPr marL="0" indent="0" algn="just" fontAlgn="base" latinLnBrk="1">
              <a:lnSpc>
                <a:spcPct val="106000"/>
              </a:lnSpc>
              <a:spcAft>
                <a:spcPts val="800"/>
              </a:spcAft>
              <a:buNone/>
              <a:tabLst>
                <a:tab pos="1913890" algn="l"/>
              </a:tabLst>
            </a:pPr>
            <a:endParaRPr lang="en-US" sz="21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p>
            <a:pPr marL="0" indent="0" algn="just" fontAlgn="base" latinLnBrk="1">
              <a:lnSpc>
                <a:spcPct val="106000"/>
              </a:lnSpc>
              <a:spcAft>
                <a:spcPts val="800"/>
              </a:spcAft>
              <a:buNone/>
              <a:tabLst>
                <a:tab pos="1913890" algn="l"/>
              </a:tabLst>
            </a:pPr>
            <a:r>
              <a:rPr lang="en-US" sz="21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‘A burning stick snatched from the fire’(2)</a:t>
            </a:r>
          </a:p>
          <a:p>
            <a:pPr marL="0" indent="0" algn="just" fontAlgn="base" latinLnBrk="1">
              <a:lnSpc>
                <a:spcPct val="106000"/>
              </a:lnSpc>
              <a:spcAft>
                <a:spcPts val="800"/>
              </a:spcAft>
              <a:buNone/>
              <a:tabLst>
                <a:tab pos="1913890" algn="l"/>
              </a:tabLst>
            </a:pPr>
            <a:r>
              <a:rPr lang="en-US" sz="21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 Rebuke you, Satan’ (2)</a:t>
            </a:r>
          </a:p>
          <a:p>
            <a:pPr marL="0" indent="0" algn="just" fontAlgn="base" latinLnBrk="1">
              <a:lnSpc>
                <a:spcPct val="106000"/>
              </a:lnSpc>
              <a:spcAft>
                <a:spcPts val="800"/>
              </a:spcAft>
              <a:buNone/>
              <a:tabLst>
                <a:tab pos="1913890" algn="l"/>
              </a:tabLst>
            </a:pPr>
            <a:r>
              <a:rPr lang="en-US" sz="2100" kern="100" dirty="0">
                <a:solidFill>
                  <a:srgbClr val="000000"/>
                </a:solidFill>
                <a:effectLst/>
                <a:highlight>
                  <a:srgbClr val="FFFF00"/>
                </a:highlight>
                <a:latin typeface="Arial" panose="020B0604020202020204" pitchFamily="34" charset="0"/>
                <a:ea typeface="Malgun Gothic" panose="020B0503020000020004" pitchFamily="34" charset="-127"/>
                <a:cs typeface="Arial" panose="020B0604020202020204" pitchFamily="34" charset="0"/>
              </a:rPr>
              <a:t> ‘Take off his filthy clothes’ (3)</a:t>
            </a:r>
            <a:endParaRPr lang="en-US" sz="21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endParaRPr>
          </a:p>
          <a:p>
            <a:pPr marL="0" indent="0" algn="just" fontAlgn="base" latinLnBrk="1">
              <a:lnSpc>
                <a:spcPct val="106000"/>
              </a:lnSpc>
              <a:spcAft>
                <a:spcPts val="800"/>
              </a:spcAft>
              <a:buNone/>
              <a:tabLst>
                <a:tab pos="1913890" algn="l"/>
              </a:tabLst>
            </a:pPr>
            <a:r>
              <a:rPr lang="en-US" sz="2100" kern="100" dirty="0">
                <a:solidFill>
                  <a:srgbClr val="000000"/>
                </a:solidFill>
                <a:highlight>
                  <a:srgbClr val="FFFF00"/>
                </a:highlight>
                <a:latin typeface="Arial" panose="020B0604020202020204" pitchFamily="34" charset="0"/>
                <a:ea typeface="Malgun Gothic" panose="020B0503020000020004" pitchFamily="34" charset="-127"/>
                <a:cs typeface="Arial" panose="020B0604020202020204" pitchFamily="34" charset="0"/>
              </a:rPr>
              <a:t>‘Put a clean turban on his head and clothed him’(5) </a:t>
            </a:r>
          </a:p>
          <a:p>
            <a:pPr algn="just" fontAlgn="base" latinLnBrk="1">
              <a:lnSpc>
                <a:spcPct val="106000"/>
              </a:lnSpc>
              <a:spcAft>
                <a:spcPts val="800"/>
              </a:spcAft>
              <a:tabLst>
                <a:tab pos="1913890" algn="l"/>
              </a:tabLst>
            </a:pP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B39B4CE8-EC10-4DAB-8B56-EF23ED4E8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1556792"/>
            <a:ext cx="4320480" cy="3524365"/>
          </a:xfrm>
          <a:prstGeom prst="rect">
            <a:avLst/>
          </a:prstGeom>
        </p:spPr>
      </p:pic>
    </p:spTree>
    <p:extLst>
      <p:ext uri="{BB962C8B-B14F-4D97-AF65-F5344CB8AC3E}">
        <p14:creationId xmlns:p14="http://schemas.microsoft.com/office/powerpoint/2010/main" val="4177309323"/>
      </p:ext>
    </p:extLst>
  </p:cSld>
  <p:clrMapOvr>
    <a:masterClrMapping/>
  </p:clrMapOvr>
</p:sld>
</file>

<file path=ppt/theme/theme1.xml><?xml version="1.0" encoding="utf-8"?>
<a:theme xmlns:a="http://schemas.openxmlformats.org/drawingml/2006/main" name="슬라이스">
  <a:themeElements>
    <a:clrScheme name="슬라이스">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슬라이스">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슬라이스">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68973</TotalTime>
  <Words>1395</Words>
  <Application>Microsoft Office PowerPoint</Application>
  <PresentationFormat>와이드스크린</PresentationFormat>
  <Paragraphs>125</Paragraphs>
  <Slides>17</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17</vt:i4>
      </vt:variant>
    </vt:vector>
  </HeadingPairs>
  <TitlesOfParts>
    <vt:vector size="25" baseType="lpstr">
      <vt:lpstr>HY중고딕</vt:lpstr>
      <vt:lpstr>굴림</vt:lpstr>
      <vt:lpstr>맑은 고딕</vt:lpstr>
      <vt:lpstr>맑은 고딕</vt:lpstr>
      <vt:lpstr>Arial</vt:lpstr>
      <vt:lpstr>Century Gothic</vt:lpstr>
      <vt:lpstr>Wingdings 3</vt:lpstr>
      <vt:lpstr>슬라이스</vt:lpstr>
      <vt:lpstr>PowerPoint 프레젠테이션</vt:lpstr>
      <vt:lpstr>PowerPoint 프레젠테이션</vt:lpstr>
      <vt:lpstr>PowerPoint 프레젠테이션</vt:lpstr>
      <vt:lpstr>Six Empires and Israel</vt:lpstr>
      <vt:lpstr>Major three group prophets</vt:lpstr>
      <vt:lpstr>PowerPoint 프레젠테이션</vt:lpstr>
      <vt:lpstr>PowerPoint 프레젠테이션</vt:lpstr>
      <vt:lpstr>Missional Vision of zechariah</vt:lpstr>
      <vt:lpstr>1) Jushua’s clothes</vt:lpstr>
      <vt:lpstr>PowerPoint 프레젠테이션</vt:lpstr>
      <vt:lpstr>PowerPoint 프레젠테이션</vt:lpstr>
      <vt:lpstr> Papirus</vt:lpstr>
      <vt:lpstr>PowerPoint 프레젠테이션</vt:lpstr>
      <vt:lpstr>PowerPoint 프레젠테이션</vt:lpstr>
      <vt:lpstr>Flying scroll</vt:lpstr>
      <vt:lpstr>PowerPoint 프레젠테이션</vt:lpstr>
      <vt:lpstr>4) Spring Rain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이윤재목사</cp:lastModifiedBy>
  <cp:revision>6051</cp:revision>
  <cp:lastPrinted>2024-09-02T05:18:28Z</cp:lastPrinted>
  <dcterms:created xsi:type="dcterms:W3CDTF">2002-03-29T13:11:19Z</dcterms:created>
  <dcterms:modified xsi:type="dcterms:W3CDTF">2025-07-02T10:35:07Z</dcterms:modified>
</cp:coreProperties>
</file>