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40" r:id="rId1"/>
  </p:sldMasterIdLst>
  <p:notesMasterIdLst>
    <p:notesMasterId r:id="rId18"/>
  </p:notesMasterIdLst>
  <p:sldIdLst>
    <p:sldId id="14703" r:id="rId2"/>
    <p:sldId id="17161" r:id="rId3"/>
    <p:sldId id="17162" r:id="rId4"/>
    <p:sldId id="17163" r:id="rId5"/>
    <p:sldId id="17164" r:id="rId6"/>
    <p:sldId id="17165" r:id="rId7"/>
    <p:sldId id="17168" r:id="rId8"/>
    <p:sldId id="17170" r:id="rId9"/>
    <p:sldId id="17172" r:id="rId10"/>
    <p:sldId id="17173" r:id="rId11"/>
    <p:sldId id="17171" r:id="rId12"/>
    <p:sldId id="17174" r:id="rId13"/>
    <p:sldId id="17175" r:id="rId14"/>
    <p:sldId id="17176" r:id="rId15"/>
    <p:sldId id="17177" r:id="rId16"/>
    <p:sldId id="17178" r:id="rId17"/>
  </p:sldIdLst>
  <p:sldSz cx="12192000" cy="6858000"/>
  <p:notesSz cx="6889750" cy="10018713"/>
  <p:defaultTextStyle>
    <a:defPPr>
      <a:defRPr lang="ko-KR"/>
    </a:defPPr>
    <a:lvl1pPr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5pPr>
    <a:lvl6pPr marL="2286000" algn="l" defTabSz="914400" rtl="0" eaLnBrk="1" latinLnBrk="1" hangingPunct="1">
      <a:defRPr kumimoji="1" sz="1500" b="1" kern="1200">
        <a:solidFill>
          <a:schemeClr val="tx1"/>
        </a:solidFill>
        <a:latin typeface="굴림" pitchFamily="50" charset="-127"/>
        <a:ea typeface="굴림" pitchFamily="50" charset="-127"/>
        <a:cs typeface="+mn-cs"/>
      </a:defRPr>
    </a:lvl6pPr>
    <a:lvl7pPr marL="2743200" algn="l" defTabSz="914400" rtl="0" eaLnBrk="1" latinLnBrk="1" hangingPunct="1">
      <a:defRPr kumimoji="1" sz="1500" b="1" kern="1200">
        <a:solidFill>
          <a:schemeClr val="tx1"/>
        </a:solidFill>
        <a:latin typeface="굴림" pitchFamily="50" charset="-127"/>
        <a:ea typeface="굴림" pitchFamily="50" charset="-127"/>
        <a:cs typeface="+mn-cs"/>
      </a:defRPr>
    </a:lvl7pPr>
    <a:lvl8pPr marL="3200400" algn="l" defTabSz="914400" rtl="0" eaLnBrk="1" latinLnBrk="1" hangingPunct="1">
      <a:defRPr kumimoji="1" sz="1500" b="1" kern="1200">
        <a:solidFill>
          <a:schemeClr val="tx1"/>
        </a:solidFill>
        <a:latin typeface="굴림" pitchFamily="50" charset="-127"/>
        <a:ea typeface="굴림" pitchFamily="50" charset="-127"/>
        <a:cs typeface="+mn-cs"/>
      </a:defRPr>
    </a:lvl8pPr>
    <a:lvl9pPr marL="3657600" algn="l" defTabSz="914400" rtl="0" eaLnBrk="1" latinLnBrk="1" hangingPunct="1">
      <a:defRPr kumimoji="1" sz="1500" b="1" kern="1200">
        <a:solidFill>
          <a:schemeClr val="tx1"/>
        </a:solidFill>
        <a:latin typeface="굴림" pitchFamily="50" charset="-127"/>
        <a:ea typeface="굴림" pitchFamily="50" charset="-127"/>
        <a:cs typeface="+mn-cs"/>
      </a:defRPr>
    </a:lvl9pPr>
  </p:defaultTextStyle>
  <p:extLst>
    <p:ext uri="{521415D9-36F7-43E2-AB2F-B90AF26B5E84}">
      <p14:sectionLst xmlns:p14="http://schemas.microsoft.com/office/powerpoint/2010/main">
        <p14:section name="기본 구역" id="{95CB5411-3FF4-4F30-A8EF-1445D61FD4EB}">
          <p14:sldIdLst>
            <p14:sldId id="14703"/>
            <p14:sldId id="17161"/>
            <p14:sldId id="17162"/>
            <p14:sldId id="17163"/>
            <p14:sldId id="17164"/>
            <p14:sldId id="17165"/>
            <p14:sldId id="17168"/>
            <p14:sldId id="17170"/>
            <p14:sldId id="17172"/>
            <p14:sldId id="17173"/>
            <p14:sldId id="17171"/>
            <p14:sldId id="17174"/>
            <p14:sldId id="17175"/>
            <p14:sldId id="17176"/>
            <p14:sldId id="17177"/>
            <p14:sldId id="17178"/>
          </p14:sldIdLst>
        </p14:section>
        <p14:section name="제목 없는 구역" id="{8351CA30-8F57-48CA-BBEE-9D01FF1B44E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이윤재목사" initials="이" lastIdx="1" clrIdx="0">
    <p:extLst>
      <p:ext uri="{19B8F6BF-5375-455C-9EA6-DF929625EA0E}">
        <p15:presenceInfo xmlns:p15="http://schemas.microsoft.com/office/powerpoint/2012/main" userId="이윤재목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25"/>
    <a:srgbClr val="FFFF99"/>
    <a:srgbClr val="FFFFCC"/>
    <a:srgbClr val="903230"/>
    <a:srgbClr val="FF9900"/>
    <a:srgbClr val="336600"/>
    <a:srgbClr val="3333FF"/>
    <a:srgbClr val="CC00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097" autoAdjust="0"/>
  </p:normalViewPr>
  <p:slideViewPr>
    <p:cSldViewPr>
      <p:cViewPr varScale="1">
        <p:scale>
          <a:sx n="90" d="100"/>
          <a:sy n="90" d="100"/>
        </p:scale>
        <p:origin x="53" y="187"/>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2796"/>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39738" y="1252538"/>
            <a:ext cx="6010275" cy="3381375"/>
          </a:xfrm>
          <a:prstGeom prst="rect">
            <a:avLst/>
          </a:prstGeom>
          <a:noFill/>
          <a:ln w="12700">
            <a:solidFill>
              <a:prstClr val="black"/>
            </a:solidFill>
          </a:ln>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pPr>
              <a:defRPr/>
            </a:pPr>
            <a:fld id="{6F2C9B25-F653-4D0C-8A3F-9D9BC399A53E}" type="slidenum">
              <a:rPr lang="en-US" altLang="ko-KR" smtClean="0"/>
              <a:pPr>
                <a:defRPr/>
              </a:pPr>
              <a:t>9</a:t>
            </a:fld>
            <a:endParaRPr lang="en-US" altLang="ko-KR"/>
          </a:p>
        </p:txBody>
      </p:sp>
    </p:spTree>
    <p:extLst>
      <p:ext uri="{BB962C8B-B14F-4D97-AF65-F5344CB8AC3E}">
        <p14:creationId xmlns:p14="http://schemas.microsoft.com/office/powerpoint/2010/main" val="228105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39738" y="1252538"/>
            <a:ext cx="6010275" cy="3381375"/>
          </a:xfrm>
          <a:prstGeom prst="rect">
            <a:avLst/>
          </a:prstGeom>
          <a:noFill/>
          <a:ln w="12700">
            <a:solidFill>
              <a:prstClr val="black"/>
            </a:solidFill>
          </a:ln>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pPr>
              <a:defRPr/>
            </a:pPr>
            <a:fld id="{6F2C9B25-F653-4D0C-8A3F-9D9BC399A53E}" type="slidenum">
              <a:rPr lang="en-US" altLang="ko-KR" smtClean="0"/>
              <a:pPr>
                <a:defRPr/>
              </a:pPr>
              <a:t>12</a:t>
            </a:fld>
            <a:endParaRPr lang="en-US" altLang="ko-KR"/>
          </a:p>
        </p:txBody>
      </p:sp>
    </p:spTree>
    <p:extLst>
      <p:ext uri="{BB962C8B-B14F-4D97-AF65-F5344CB8AC3E}">
        <p14:creationId xmlns:p14="http://schemas.microsoft.com/office/powerpoint/2010/main" val="344554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8DFF9B4-7835-48BF-857A-5411E5C133D6}" type="datetimeFigureOut">
              <a:rPr lang="en-US" altLang="ko-KR"/>
              <a:pPr/>
              <a:t>5/6/2025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3D7B73-DB09-4F90-8AE2-CEB28F2DB933}" type="slidenum">
              <a:rPr lang="en-US" altLang="ko-KR"/>
              <a:pPr/>
              <a:t>‹#›</a:t>
            </a:fld>
            <a:endParaRPr lang="en-US" altLang="ko-KR"/>
          </a:p>
        </p:txBody>
      </p:sp>
    </p:spTree>
    <p:extLst>
      <p:ext uri="{BB962C8B-B14F-4D97-AF65-F5344CB8AC3E}">
        <p14:creationId xmlns:p14="http://schemas.microsoft.com/office/powerpoint/2010/main" val="37539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82938B-D1E6-4685-B6D5-7966126FED94}" type="datetimeFigureOut">
              <a:rPr lang="en-US" altLang="ko-KR"/>
              <a:pPr/>
              <a:t>5/6/2025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14BFD2-0409-4BE0-B252-BDD0FF027185}" type="slidenum">
              <a:rPr lang="en-US" altLang="ko-KR"/>
              <a:pPr/>
              <a:t>‹#›</a:t>
            </a:fld>
            <a:endParaRPr lang="en-US" altLang="ko-KR"/>
          </a:p>
        </p:txBody>
      </p:sp>
    </p:spTree>
    <p:extLst>
      <p:ext uri="{BB962C8B-B14F-4D97-AF65-F5344CB8AC3E}">
        <p14:creationId xmlns:p14="http://schemas.microsoft.com/office/powerpoint/2010/main" val="100226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B720603-1B9B-462A-BDFE-9F5D896CD6D2}" type="datetimeFigureOut">
              <a:rPr lang="en-US" altLang="ko-KR"/>
              <a:pPr/>
              <a:t>5/6/2025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CEEEF-97EC-4BAE-8CDE-4276CE0ED346}" type="slidenum">
              <a:rPr lang="en-US" altLang="ko-KR"/>
              <a:pPr/>
              <a:t>‹#›</a:t>
            </a:fld>
            <a:endParaRPr lang="en-US" altLang="ko-KR"/>
          </a:p>
        </p:txBody>
      </p:sp>
    </p:spTree>
    <p:extLst>
      <p:ext uri="{BB962C8B-B14F-4D97-AF65-F5344CB8AC3E}">
        <p14:creationId xmlns:p14="http://schemas.microsoft.com/office/powerpoint/2010/main" val="225791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6F9C18-D6D2-4D2F-8277-3BDA4E1DDE51}" type="datetimeFigureOut">
              <a:rPr lang="en-US" altLang="ko-KR"/>
              <a:pPr/>
              <a:t>5/6/2025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721770-82AD-4CC1-AA27-18236982BD1D}" type="slidenum">
              <a:rPr lang="en-US" altLang="ko-KR"/>
              <a:pPr/>
              <a:t>‹#›</a:t>
            </a:fld>
            <a:endParaRPr lang="en-US" altLang="ko-KR"/>
          </a:p>
        </p:txBody>
      </p:sp>
    </p:spTree>
    <p:extLst>
      <p:ext uri="{BB962C8B-B14F-4D97-AF65-F5344CB8AC3E}">
        <p14:creationId xmlns:p14="http://schemas.microsoft.com/office/powerpoint/2010/main" val="29488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D476F74-13AD-499E-B074-9CA31BEC30AF}" type="datetimeFigureOut">
              <a:rPr lang="en-US" altLang="ko-KR"/>
              <a:pPr/>
              <a:t>5/6/2025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6CB138-0FAC-4660-89EE-C6DEA2AFD40A}" type="slidenum">
              <a:rPr lang="en-US" altLang="ko-KR"/>
              <a:pPr/>
              <a:t>‹#›</a:t>
            </a:fld>
            <a:endParaRPr lang="en-US" altLang="ko-KR"/>
          </a:p>
        </p:txBody>
      </p:sp>
    </p:spTree>
    <p:extLst>
      <p:ext uri="{BB962C8B-B14F-4D97-AF65-F5344CB8AC3E}">
        <p14:creationId xmlns:p14="http://schemas.microsoft.com/office/powerpoint/2010/main" val="39007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9EB4C40-7DDE-4D1D-BBB6-486941CAED65}" type="datetimeFigureOut">
              <a:rPr lang="en-US" altLang="ko-KR"/>
              <a:pPr/>
              <a:t>5/6/2025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B8E138-3828-4E35-ACDA-6E3A3BED428A}" type="slidenum">
              <a:rPr lang="en-US" altLang="ko-KR"/>
              <a:pPr/>
              <a:t>‹#›</a:t>
            </a:fld>
            <a:endParaRPr lang="en-US" altLang="ko-KR"/>
          </a:p>
        </p:txBody>
      </p:sp>
    </p:spTree>
    <p:extLst>
      <p:ext uri="{BB962C8B-B14F-4D97-AF65-F5344CB8AC3E}">
        <p14:creationId xmlns:p14="http://schemas.microsoft.com/office/powerpoint/2010/main" val="3759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7448C02-A3EE-4DBF-A5C0-40F42E7AB854}" type="datetimeFigureOut">
              <a:rPr lang="en-US" altLang="ko-KR"/>
              <a:pPr/>
              <a:t>5/6/2025</a:t>
            </a:fld>
            <a:endParaRPr lang="en-US" altLang="ko-K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037227-149D-4F6F-9CE8-281EEA890F0E}" type="slidenum">
              <a:rPr lang="en-US" altLang="ko-KR"/>
              <a:pPr/>
              <a:t>‹#›</a:t>
            </a:fld>
            <a:endParaRPr lang="en-US" altLang="ko-KR"/>
          </a:p>
        </p:txBody>
      </p:sp>
    </p:spTree>
    <p:extLst>
      <p:ext uri="{BB962C8B-B14F-4D97-AF65-F5344CB8AC3E}">
        <p14:creationId xmlns:p14="http://schemas.microsoft.com/office/powerpoint/2010/main" val="31154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05B8D17-1842-4BBD-BE2B-D7C50F9AF138}" type="datetimeFigureOut">
              <a:rPr lang="en-US" altLang="ko-KR"/>
              <a:pPr/>
              <a:t>5/6/2025</a:t>
            </a:fld>
            <a:endParaRPr lang="en-US" altLang="ko-K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ADA2119-8EC1-4365-9D8C-FC3897569E82}" type="slidenum">
              <a:rPr lang="en-US" altLang="ko-KR"/>
              <a:pPr/>
              <a:t>‹#›</a:t>
            </a:fld>
            <a:endParaRPr lang="en-US" altLang="ko-KR"/>
          </a:p>
        </p:txBody>
      </p:sp>
    </p:spTree>
    <p:extLst>
      <p:ext uri="{BB962C8B-B14F-4D97-AF65-F5344CB8AC3E}">
        <p14:creationId xmlns:p14="http://schemas.microsoft.com/office/powerpoint/2010/main" val="32850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4DDB2A-82DA-4706-8395-99C5CAC542F9}" type="datetimeFigureOut">
              <a:rPr lang="en-US" altLang="ko-KR"/>
              <a:pPr/>
              <a:t>5/6/2025</a:t>
            </a:fld>
            <a:endParaRPr lang="en-US" altLang="ko-K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3A1205-C1CE-4FD7-9F42-4CC327A6AB3C}" type="slidenum">
              <a:rPr lang="en-US" altLang="ko-KR"/>
              <a:pPr/>
              <a:t>‹#›</a:t>
            </a:fld>
            <a:endParaRPr lang="en-US" altLang="ko-KR"/>
          </a:p>
        </p:txBody>
      </p:sp>
    </p:spTree>
    <p:extLst>
      <p:ext uri="{BB962C8B-B14F-4D97-AF65-F5344CB8AC3E}">
        <p14:creationId xmlns:p14="http://schemas.microsoft.com/office/powerpoint/2010/main" val="315723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BE1B6A-27BA-460E-A795-1ECF03E59A0D}" type="datetimeFigureOut">
              <a:rPr lang="en-US" altLang="ko-KR"/>
              <a:pPr/>
              <a:t>5/6/2025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5C8FFE-429F-4FAC-8617-6C62E757397B}" type="slidenum">
              <a:rPr lang="en-US" altLang="ko-KR"/>
              <a:pPr/>
              <a:t>‹#›</a:t>
            </a:fld>
            <a:endParaRPr lang="en-US" altLang="ko-KR"/>
          </a:p>
        </p:txBody>
      </p:sp>
    </p:spTree>
    <p:extLst>
      <p:ext uri="{BB962C8B-B14F-4D97-AF65-F5344CB8AC3E}">
        <p14:creationId xmlns:p14="http://schemas.microsoft.com/office/powerpoint/2010/main" val="5911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248BFA0-C6FE-4C02-B82A-90BCDF94770C}" type="datetimeFigureOut">
              <a:rPr lang="en-US" altLang="ko-KR"/>
              <a:pPr/>
              <a:t>5/6/2025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19482-F964-434F-9A29-3EBF50F4C03A}" type="slidenum">
              <a:rPr lang="en-US" altLang="ko-KR"/>
              <a:pPr/>
              <a:t>‹#›</a:t>
            </a:fld>
            <a:endParaRPr lang="en-US" altLang="ko-KR"/>
          </a:p>
        </p:txBody>
      </p:sp>
    </p:spTree>
    <p:extLst>
      <p:ext uri="{BB962C8B-B14F-4D97-AF65-F5344CB8AC3E}">
        <p14:creationId xmlns:p14="http://schemas.microsoft.com/office/powerpoint/2010/main" val="34359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8C830DF-61CF-4BC4-BFBF-04C878F570E7}" type="datetimeFigureOut">
              <a:rPr lang="en-US" altLang="ko-KR"/>
              <a:pPr/>
              <a:t>5/6/2025</a:t>
            </a:fld>
            <a:endParaRPr lang="en-US" altLang="ko-KR"/>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26EE14-D894-4307-8D5C-5F7106E7C11D}" type="slidenum">
              <a:rPr lang="en-US" altLang="ko-KR"/>
              <a:pPr/>
              <a:t>‹#›</a:t>
            </a:fld>
            <a:endParaRPr lang="en-US" altLang="ko-KR"/>
          </a:p>
        </p:txBody>
      </p:sp>
    </p:spTree>
    <p:extLst>
      <p:ext uri="{BB962C8B-B14F-4D97-AF65-F5344CB8AC3E}">
        <p14:creationId xmlns:p14="http://schemas.microsoft.com/office/powerpoint/2010/main" val="938466734"/>
      </p:ext>
    </p:extLst>
  </p:cSld>
  <p:clrMap bg1="lt1" tx1="dk1" bg2="lt2" tx2="dk2" accent1="accent1" accent2="accent2" accent3="accent3" accent4="accent4" accent5="accent5" accent6="accent6" hlink="hlink" folHlink="folHlink"/>
  <p:sldLayoutIdLst>
    <p:sldLayoutId id="2147488141" r:id="rId1"/>
    <p:sldLayoutId id="2147488142" r:id="rId2"/>
    <p:sldLayoutId id="2147488143" r:id="rId3"/>
    <p:sldLayoutId id="2147488144" r:id="rId4"/>
    <p:sldLayoutId id="2147488145" r:id="rId5"/>
    <p:sldLayoutId id="2147488146" r:id="rId6"/>
    <p:sldLayoutId id="2147488147" r:id="rId7"/>
    <p:sldLayoutId id="2147488148" r:id="rId8"/>
    <p:sldLayoutId id="2147488149" r:id="rId9"/>
    <p:sldLayoutId id="2147488150" r:id="rId10"/>
    <p:sldLayoutId id="2147488151"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00"/>
            <a:ext cx="12191999" cy="6858000"/>
          </a:xfrm>
          <a:prstGeom prst="rect">
            <a:avLst/>
          </a:prstGeom>
        </p:spPr>
      </p:pic>
      <p:sp>
        <p:nvSpPr>
          <p:cNvPr id="3" name="부제 3"/>
          <p:cNvSpPr txBox="1">
            <a:spLocks/>
          </p:cNvSpPr>
          <p:nvPr/>
        </p:nvSpPr>
        <p:spPr bwMode="auto">
          <a:xfrm>
            <a:off x="1595499" y="1484784"/>
            <a:ext cx="878649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6600" dirty="0">
                <a:solidFill>
                  <a:schemeClr val="bg1"/>
                </a:solidFill>
                <a:effectLst>
                  <a:outerShdw blurRad="38100" dist="38100" dir="2700000" algn="tl">
                    <a:srgbClr val="000000">
                      <a:alpha val="43137"/>
                    </a:srgbClr>
                  </a:outerShdw>
                </a:effectLst>
                <a:latin typeface="+mn-ea"/>
                <a:ea typeface="+mn-ea"/>
              </a:rPr>
              <a:t>Mark  </a:t>
            </a:r>
            <a:endParaRPr kumimoji="0" lang="ko-KR" altLang="en-US" sz="6600" dirty="0">
              <a:solidFill>
                <a:schemeClr val="bg1"/>
              </a:solidFill>
              <a:effectLst>
                <a:outerShdw blurRad="38100" dist="38100" dir="2700000" algn="tl">
                  <a:srgbClr val="000000">
                    <a:alpha val="43137"/>
                  </a:srgbClr>
                </a:outerShdw>
              </a:effectLst>
              <a:latin typeface="+mn-ea"/>
              <a:ea typeface="+mn-ea"/>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2" y="3689648"/>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4400" b="0" dirty="0">
                <a:latin typeface="+mn-ea"/>
                <a:ea typeface="+mn-ea"/>
              </a:rPr>
              <a:t> </a:t>
            </a:r>
            <a:endParaRPr kumimoji="0" lang="ko-KR" altLang="en-US" sz="4400" b="0" dirty="0">
              <a:latin typeface="+mn-ea"/>
              <a:ea typeface="+mn-ea"/>
            </a:endParaRPr>
          </a:p>
        </p:txBody>
      </p:sp>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870E260-3EFA-43A0-886F-488F6EC3DDD5}"/>
              </a:ext>
            </a:extLst>
          </p:cNvPr>
          <p:cNvSpPr>
            <a:spLocks noGrp="1"/>
          </p:cNvSpPr>
          <p:nvPr>
            <p:ph type="title"/>
          </p:nvPr>
        </p:nvSpPr>
        <p:spPr/>
        <p:txBody>
          <a:bodyPr/>
          <a:lstStyle/>
          <a:p>
            <a:r>
              <a:rPr lang="en-US" sz="4000" b="1" u="sng" dirty="0">
                <a:latin typeface="Arial" panose="020B0604020202020204" pitchFamily="34" charset="0"/>
                <a:cs typeface="Arial" panose="020B0604020202020204" pitchFamily="34" charset="0"/>
              </a:rPr>
              <a:t>4) To Alexandria again</a:t>
            </a:r>
          </a:p>
        </p:txBody>
      </p:sp>
      <p:sp>
        <p:nvSpPr>
          <p:cNvPr id="3" name="내용 개체 틀 2">
            <a:extLst>
              <a:ext uri="{FF2B5EF4-FFF2-40B4-BE49-F238E27FC236}">
                <a16:creationId xmlns:a16="http://schemas.microsoft.com/office/drawing/2014/main" id="{DD0925B7-6C71-4CBA-A9D0-8E2DEB91582F}"/>
              </a:ext>
            </a:extLst>
          </p:cNvPr>
          <p:cNvSpPr>
            <a:spLocks noGrp="1"/>
          </p:cNvSpPr>
          <p:nvPr>
            <p:ph idx="1"/>
          </p:nvPr>
        </p:nvSpPr>
        <p:spPr>
          <a:xfrm>
            <a:off x="584200" y="1418167"/>
            <a:ext cx="4071640" cy="4525433"/>
          </a:xfrm>
        </p:spPr>
        <p:txBody>
          <a:bodyPr/>
          <a:lstStyle/>
          <a:p>
            <a:pPr marL="0" marR="0" indent="0" algn="just" fontAlgn="base" latinLnBrk="1">
              <a:lnSpc>
                <a:spcPct val="107000"/>
              </a:lnSpc>
              <a:spcBef>
                <a:spcPts val="0"/>
              </a:spcBef>
              <a:spcAft>
                <a:spcPts val="800"/>
              </a:spcAft>
              <a:buNone/>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The first place Mark arrived when he left for Africa was his hometown, </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Cyrene (present-day Libya). </a:t>
            </a:r>
          </a:p>
          <a:p>
            <a:pPr marL="0" marR="0" indent="0" algn="just" fontAlgn="base" latinLnBrk="1">
              <a:lnSpc>
                <a:spcPct val="107000"/>
              </a:lnSpc>
              <a:spcBef>
                <a:spcPts val="0"/>
              </a:spcBef>
              <a:spcAft>
                <a:spcPts val="800"/>
              </a:spcAft>
              <a:buNone/>
            </a:pPr>
            <a:endParaRPr lang="en-US" sz="20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2:10, </a:t>
            </a:r>
            <a:r>
              <a:rPr lang="en-US" sz="2000" b="0" i="0" dirty="0">
                <a:solidFill>
                  <a:srgbClr val="001320"/>
                </a:solidFill>
                <a:effectLst/>
                <a:latin typeface="Arial" panose="020B0604020202020204" pitchFamily="34" charset="0"/>
                <a:cs typeface="Arial" panose="020B0604020202020204" pitchFamily="34" charset="0"/>
              </a:rPr>
              <a:t>Phrygia and Pamphylia, Egypt and the parts of Libya near Cyrene; visitors from</a:t>
            </a:r>
          </a:p>
          <a:p>
            <a:pPr marL="0" marR="0" indent="0" algn="just" fontAlgn="base" latinLnBrk="1">
              <a:lnSpc>
                <a:spcPct val="107000"/>
              </a:lnSpc>
              <a:spcBef>
                <a:spcPts val="0"/>
              </a:spcBef>
              <a:spcAft>
                <a:spcPts val="800"/>
              </a:spcAft>
              <a:buNone/>
            </a:pPr>
            <a:endParaRPr lang="en-US" sz="2000" dirty="0">
              <a:solidFill>
                <a:srgbClr val="001320"/>
              </a:solidFill>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dirty="0">
                <a:solidFill>
                  <a:srgbClr val="001320"/>
                </a:solidFill>
                <a:latin typeface="Arial" panose="020B0604020202020204" pitchFamily="34" charset="0"/>
                <a:cs typeface="Arial" panose="020B0604020202020204" pitchFamily="34" charset="0"/>
              </a:rPr>
              <a:t>The he moved Alexandria, there he planted the first African Church  </a:t>
            </a:r>
            <a:endParaRPr lang="en-US" sz="20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92FEA507-A55F-4574-BE74-7881739C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089" y="1839842"/>
            <a:ext cx="3744416" cy="3178315"/>
          </a:xfrm>
          <a:prstGeom prst="rect">
            <a:avLst/>
          </a:prstGeom>
        </p:spPr>
      </p:pic>
      <p:pic>
        <p:nvPicPr>
          <p:cNvPr id="7" name="그림 6">
            <a:extLst>
              <a:ext uri="{FF2B5EF4-FFF2-40B4-BE49-F238E27FC236}">
                <a16:creationId xmlns:a16="http://schemas.microsoft.com/office/drawing/2014/main" id="{FB8300B3-3CE1-4777-9AB4-5AC699572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352" y="2176420"/>
            <a:ext cx="2546598" cy="2505157"/>
          </a:xfrm>
          <a:prstGeom prst="rect">
            <a:avLst/>
          </a:prstGeom>
        </p:spPr>
      </p:pic>
    </p:spTree>
    <p:extLst>
      <p:ext uri="{BB962C8B-B14F-4D97-AF65-F5344CB8AC3E}">
        <p14:creationId xmlns:p14="http://schemas.microsoft.com/office/powerpoint/2010/main" val="33601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ACDA0B-C200-41B9-A783-9C1398BC78B3}"/>
              </a:ext>
            </a:extLst>
          </p:cNvPr>
          <p:cNvSpPr>
            <a:spLocks noGrp="1"/>
          </p:cNvSpPr>
          <p:nvPr>
            <p:ph type="title"/>
          </p:nvPr>
        </p:nvSpPr>
        <p:spPr>
          <a:xfrm>
            <a:off x="609600" y="-243408"/>
            <a:ext cx="10310936" cy="1661575"/>
          </a:xfrm>
        </p:spPr>
        <p:txBody>
          <a:bodyPr/>
          <a:lstStyle/>
          <a:p>
            <a:r>
              <a:rPr lang="en-US" sz="4000" b="1" u="sng" dirty="0">
                <a:latin typeface="Arial" panose="020B0604020202020204" pitchFamily="34" charset="0"/>
                <a:cs typeface="Arial" panose="020B0604020202020204" pitchFamily="34" charset="0"/>
              </a:rPr>
              <a:t>5) Martyrdom</a:t>
            </a:r>
          </a:p>
        </p:txBody>
      </p:sp>
      <p:sp>
        <p:nvSpPr>
          <p:cNvPr id="3" name="내용 개체 틀 2">
            <a:extLst>
              <a:ext uri="{FF2B5EF4-FFF2-40B4-BE49-F238E27FC236}">
                <a16:creationId xmlns:a16="http://schemas.microsoft.com/office/drawing/2014/main" id="{7448E651-0966-4816-AFA8-9642FDD41A40}"/>
              </a:ext>
            </a:extLst>
          </p:cNvPr>
          <p:cNvSpPr>
            <a:spLocks noGrp="1"/>
          </p:cNvSpPr>
          <p:nvPr>
            <p:ph idx="1"/>
          </p:nvPr>
        </p:nvSpPr>
        <p:spPr>
          <a:xfrm>
            <a:off x="609600" y="908720"/>
            <a:ext cx="7430616" cy="5760640"/>
          </a:xfrm>
        </p:spPr>
        <p:txBody>
          <a:bodyPr/>
          <a:lstStyle/>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He came to Alexandria in 43 A.D., wrote the Gospel of Mark in 55 A.D. in Rome</a:t>
            </a: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He was with Peter and Paul in Rome until their martyrdom.</a:t>
            </a: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Tim 4:11, ‘Get Mark and bring him with you’</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“When you come, bring Mark with you”. </a:t>
            </a:r>
          </a:p>
          <a:p>
            <a:pPr marL="0" marR="0" indent="0" algn="just" fontAlgn="base" latinLnBrk="1">
              <a:lnSpc>
                <a:spcPct val="107000"/>
              </a:lnSpc>
              <a:spcBef>
                <a:spcPts val="0"/>
              </a:spcBef>
              <a:spcAft>
                <a:spcPts val="800"/>
              </a:spcAft>
              <a:buNone/>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He returned to Alexandria in 65 AD again and was martyred in 68 AD</a:t>
            </a: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His last prayer</a:t>
            </a:r>
            <a:r>
              <a:rPr lang="en-US" sz="2000" kern="100" dirty="0">
                <a:solidFill>
                  <a:srgbClr val="000000"/>
                </a:solidFill>
                <a:latin typeface="Arial" panose="020B0604020202020204" pitchFamily="34" charset="0"/>
                <a:cs typeface="Arial" panose="020B0604020202020204" pitchFamily="34" charset="0"/>
              </a:rPr>
              <a:t>, </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'Lord, thank you. I entrust me to your good hands.' When he said this, he fainted, and a sound from heaven was heard. "Blessed Mark, the evangelist and my chosen Mark, be blessed." When he heard this voice, Mark shouted again with all his strength. 'Thank you, my Lord Jesus Christ. Thank you for making me suffer for your name.‘</a:t>
            </a:r>
            <a:endParaRPr lang="en-US" sz="20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8AC2D6AF-55D3-4729-8BF4-45948E6F5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949" y="820688"/>
            <a:ext cx="2773076" cy="3501008"/>
          </a:xfrm>
          <a:prstGeom prst="rect">
            <a:avLst/>
          </a:prstGeom>
        </p:spPr>
      </p:pic>
      <p:pic>
        <p:nvPicPr>
          <p:cNvPr id="7" name="그림 6">
            <a:extLst>
              <a:ext uri="{FF2B5EF4-FFF2-40B4-BE49-F238E27FC236}">
                <a16:creationId xmlns:a16="http://schemas.microsoft.com/office/drawing/2014/main" id="{8A845385-4D38-42D4-8BDE-264767BB1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7525" y="4725144"/>
            <a:ext cx="2857500" cy="1600200"/>
          </a:xfrm>
          <a:prstGeom prst="rect">
            <a:avLst/>
          </a:prstGeom>
        </p:spPr>
      </p:pic>
    </p:spTree>
    <p:extLst>
      <p:ext uri="{BB962C8B-B14F-4D97-AF65-F5344CB8AC3E}">
        <p14:creationId xmlns:p14="http://schemas.microsoft.com/office/powerpoint/2010/main" val="73321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표 6">
            <a:extLst>
              <a:ext uri="{FF2B5EF4-FFF2-40B4-BE49-F238E27FC236}">
                <a16:creationId xmlns:a16="http://schemas.microsoft.com/office/drawing/2014/main" id="{93E0D55B-3703-49F4-ACDE-BC46669559FE}"/>
              </a:ext>
            </a:extLst>
          </p:cNvPr>
          <p:cNvGraphicFramePr>
            <a:graphicFrameLocks noGrp="1"/>
          </p:cNvGraphicFramePr>
          <p:nvPr>
            <p:extLst>
              <p:ext uri="{D42A27DB-BD31-4B8C-83A1-F6EECF244321}">
                <p14:modId xmlns:p14="http://schemas.microsoft.com/office/powerpoint/2010/main" val="424997514"/>
              </p:ext>
            </p:extLst>
          </p:nvPr>
        </p:nvGraphicFramePr>
        <p:xfrm>
          <a:off x="839416" y="44624"/>
          <a:ext cx="11161240" cy="6993078"/>
        </p:xfrm>
        <a:graphic>
          <a:graphicData uri="http://schemas.openxmlformats.org/drawingml/2006/table">
            <a:tbl>
              <a:tblPr/>
              <a:tblGrid>
                <a:gridCol w="2645915">
                  <a:extLst>
                    <a:ext uri="{9D8B030D-6E8A-4147-A177-3AD203B41FA5}">
                      <a16:colId xmlns:a16="http://schemas.microsoft.com/office/drawing/2014/main" val="2427778931"/>
                    </a:ext>
                  </a:extLst>
                </a:gridCol>
                <a:gridCol w="1309767">
                  <a:extLst>
                    <a:ext uri="{9D8B030D-6E8A-4147-A177-3AD203B41FA5}">
                      <a16:colId xmlns:a16="http://schemas.microsoft.com/office/drawing/2014/main" val="3401352547"/>
                    </a:ext>
                  </a:extLst>
                </a:gridCol>
                <a:gridCol w="1979911">
                  <a:extLst>
                    <a:ext uri="{9D8B030D-6E8A-4147-A177-3AD203B41FA5}">
                      <a16:colId xmlns:a16="http://schemas.microsoft.com/office/drawing/2014/main" val="2902807216"/>
                    </a:ext>
                  </a:extLst>
                </a:gridCol>
                <a:gridCol w="2724515">
                  <a:extLst>
                    <a:ext uri="{9D8B030D-6E8A-4147-A177-3AD203B41FA5}">
                      <a16:colId xmlns:a16="http://schemas.microsoft.com/office/drawing/2014/main" val="1531751234"/>
                    </a:ext>
                  </a:extLst>
                </a:gridCol>
                <a:gridCol w="2501132">
                  <a:extLst>
                    <a:ext uri="{9D8B030D-6E8A-4147-A177-3AD203B41FA5}">
                      <a16:colId xmlns:a16="http://schemas.microsoft.com/office/drawing/2014/main" val="1053838805"/>
                    </a:ext>
                  </a:extLst>
                </a:gridCol>
              </a:tblGrid>
              <a:tr h="171637">
                <a:tc gridSpan="5">
                  <a:txBody>
                    <a:bodyPr/>
                    <a:lstStyle/>
                    <a:p>
                      <a:pPr marL="0" marR="0" indent="0" algn="just" fontAlgn="base" latinLnBrk="1">
                        <a:lnSpc>
                          <a:spcPct val="107000"/>
                        </a:lnSpc>
                        <a:spcBef>
                          <a:spcPts val="0"/>
                        </a:spcBef>
                        <a:spcAft>
                          <a:spcPts val="800"/>
                        </a:spcAft>
                      </a:pPr>
                      <a:r>
                        <a:rPr lang="en-US" sz="2000" b="1"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sz="2400" b="1"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Reconstruction of the Life of St. Paul and St. Mark</a:t>
                      </a:r>
                      <a:endPar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328025"/>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Paul’s Chronology</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Year</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Bible</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Mark’s Chronology</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Events</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92900"/>
                  </a:ext>
                </a:extLst>
              </a:tr>
              <a:tr h="171637">
                <a:tc rowSpan="4" gridSpan="3">
                  <a:txBody>
                    <a:bodyPr/>
                    <a:lstStyle/>
                    <a:p>
                      <a:pPr marL="0" marR="0" indent="0" algn="just" fontAlgn="base" latinLnBrk="1">
                        <a:lnSpc>
                          <a:spcPct val="107000"/>
                        </a:lnSpc>
                        <a:spcBef>
                          <a:spcPts val="0"/>
                        </a:spcBef>
                        <a:spcAft>
                          <a:spcPts val="800"/>
                        </a:spcAft>
                      </a:pPr>
                      <a:endParaRPr lang="en-US" sz="1200" kern="100" spc="0" dirty="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Around 10-20</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Born in Cyrene</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085768"/>
                  </a:ext>
                </a:extLst>
              </a:tr>
              <a:tr h="17163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Around 20-30</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Moved to Jerusalem</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577130"/>
                  </a:ext>
                </a:extLst>
              </a:tr>
              <a:tr h="46654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30</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Left Jesus leaving a linen garment (Mk 14:51-52)</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424415"/>
                  </a:ext>
                </a:extLst>
              </a:tr>
              <a:tr h="100862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30-31 </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Pentecost at the Upper Room</a:t>
                      </a:r>
                      <a:endParaRPr lang="en-US" sz="1200" kern="100" spc="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 Heard the preaching Peter</a:t>
                      </a:r>
                      <a:endParaRPr lang="en-US" sz="1200" kern="100" spc="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1-3)</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536187"/>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Conversion </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33</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3" gridSpan="2">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(1)</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3" hMerge="1">
                  <a:txBody>
                    <a:bodyPr/>
                    <a:lstStyle/>
                    <a:p>
                      <a:endParaRPr lang="en-US"/>
                    </a:p>
                  </a:txBody>
                  <a:tcPr/>
                </a:tc>
                <a:extLst>
                  <a:ext uri="{0D108BD9-81ED-4DB2-BD59-A6C34878D82A}">
                    <a16:rowId xmlns:a16="http://schemas.microsoft.com/office/drawing/2014/main" val="4279727265"/>
                  </a:ext>
                </a:extLst>
              </a:tr>
              <a:tr h="379518">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After conversion(Arabia, Damascus)</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33-36</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Gal 1:16-17</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15653924"/>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1st Visit to Jerusalem</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37</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Gal 1:18</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38120608"/>
                  </a:ext>
                </a:extLst>
              </a:tr>
              <a:tr h="614002">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1st Mission Journey</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47-48</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13:1-15:35</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Joined Paul’s 1st Mission, but returned to Jerusalem (Act 15:38)</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515225"/>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2nd Mission Journey</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49-51</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15:36-18:22</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(2)</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08189370"/>
                  </a:ext>
                </a:extLst>
              </a:tr>
              <a:tr h="319092">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3rd Mission Journey</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55-56</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18:23-20:38</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55</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Wrote the 1st Gospel of Mark in Rome</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05518"/>
                  </a:ext>
                </a:extLst>
              </a:tr>
              <a:tr h="319092">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Arrested and Prisoned in Caesaria (Israel)</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57-58</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Chs. 21-26</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75044968"/>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4th Mission Journey</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59-61</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Chs.27-28</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gridSpan="2">
                  <a:txBody>
                    <a:bodyPr/>
                    <a:lstStyle/>
                    <a:p>
                      <a:pPr marL="0" marR="0" indent="0" algn="just" fontAlgn="base" latinLnBrk="1">
                        <a:lnSpc>
                          <a:spcPct val="107000"/>
                        </a:lnSpc>
                        <a:spcBef>
                          <a:spcPts val="0"/>
                        </a:spcBef>
                        <a:spcAft>
                          <a:spcPts val="800"/>
                        </a:spcAft>
                      </a:pPr>
                      <a:endParaRPr lang="en-US" sz="1200" kern="100" spc="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61-64 Back to Alexandria through Cyrene and founded the first church in Africa </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2178293971"/>
                  </a:ext>
                </a:extLst>
              </a:tr>
              <a:tr h="417445">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Arrested in Rome</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62</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3066870"/>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Prisoned again</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62-64</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28:30-31</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gridSpan="2">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64 Visit Rome to comfort Peter and Paul in jail </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4184644561"/>
                  </a:ext>
                </a:extLst>
              </a:tr>
              <a:tr h="171637">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Martyred </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64</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8316450"/>
                  </a:ext>
                </a:extLst>
              </a:tr>
              <a:tr h="319092">
                <a:tc rowSpan="2" gridSpan="3">
                  <a:txBody>
                    <a:bodyPr/>
                    <a:lstStyle/>
                    <a:p>
                      <a:pPr marL="0" marR="0" indent="0" algn="just" fontAlgn="base" latinLnBrk="1">
                        <a:lnSpc>
                          <a:spcPct val="107000"/>
                        </a:lnSpc>
                        <a:spcBef>
                          <a:spcPts val="0"/>
                        </a:spcBef>
                        <a:spcAft>
                          <a:spcPts val="800"/>
                        </a:spcAft>
                      </a:pP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65</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Returned to Alexandria </a:t>
                      </a:r>
                      <a:endParaRPr lang="en-US" sz="1200" kern="100" spc="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454266"/>
                  </a:ext>
                </a:extLst>
              </a:tr>
              <a:tr h="62132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12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68</a:t>
                      </a: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2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Martyred in Alexandria</a:t>
                      </a:r>
                      <a:endParaRPr lang="en-US" sz="1200" kern="100" spc="0" dirty="0">
                        <a:solidFill>
                          <a:srgbClr val="000000"/>
                        </a:solidFill>
                        <a:effectLst/>
                        <a:latin typeface="Arial" panose="020B0604020202020204" pitchFamily="34" charset="0"/>
                        <a:cs typeface="Arial" panose="020B0604020202020204" pitchFamily="34" charset="0"/>
                      </a:endParaRPr>
                    </a:p>
                  </a:txBody>
                  <a:tcPr marL="51183" marR="51183" marT="14151" marB="141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421788"/>
                  </a:ext>
                </a:extLst>
              </a:tr>
            </a:tbl>
          </a:graphicData>
        </a:graphic>
      </p:graphicFrame>
      <p:sp>
        <p:nvSpPr>
          <p:cNvPr id="8" name="Rectangle 2">
            <a:extLst>
              <a:ext uri="{FF2B5EF4-FFF2-40B4-BE49-F238E27FC236}">
                <a16:creationId xmlns:a16="http://schemas.microsoft.com/office/drawing/2014/main" id="{E2019EB3-15FD-466C-9D26-5BE886904326}"/>
              </a:ext>
            </a:extLst>
          </p:cNvPr>
          <p:cNvSpPr>
            <a:spLocks noChangeArrowheads="1"/>
          </p:cNvSpPr>
          <p:nvPr/>
        </p:nvSpPr>
        <p:spPr bwMode="auto">
          <a:xfrm>
            <a:off x="3952875" y="157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9161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49E3CE6-C1E0-48DA-91EF-BDCF0065109A}"/>
              </a:ext>
            </a:extLst>
          </p:cNvPr>
          <p:cNvSpPr>
            <a:spLocks noGrp="1"/>
          </p:cNvSpPr>
          <p:nvPr>
            <p:ph type="title"/>
          </p:nvPr>
        </p:nvSpPr>
        <p:spPr>
          <a:xfrm>
            <a:off x="609600" y="-603448"/>
            <a:ext cx="10972800" cy="2021615"/>
          </a:xfrm>
        </p:spPr>
        <p:txBody>
          <a:bodyPr/>
          <a:lstStyle/>
          <a:p>
            <a:r>
              <a:rPr lang="en-US" sz="4000" b="1" u="sng" dirty="0">
                <a:latin typeface="Arial" panose="020B0604020202020204" pitchFamily="34" charset="0"/>
                <a:cs typeface="Arial" panose="020B0604020202020204" pitchFamily="34" charset="0"/>
              </a:rPr>
              <a:t>African Church after Mark </a:t>
            </a:r>
          </a:p>
        </p:txBody>
      </p:sp>
      <p:sp>
        <p:nvSpPr>
          <p:cNvPr id="3" name="내용 개체 틀 2">
            <a:extLst>
              <a:ext uri="{FF2B5EF4-FFF2-40B4-BE49-F238E27FC236}">
                <a16:creationId xmlns:a16="http://schemas.microsoft.com/office/drawing/2014/main" id="{BC6AE355-631C-4A1A-9346-135C85F16C23}"/>
              </a:ext>
            </a:extLst>
          </p:cNvPr>
          <p:cNvSpPr>
            <a:spLocks noGrp="1"/>
          </p:cNvSpPr>
          <p:nvPr>
            <p:ph idx="1"/>
          </p:nvPr>
        </p:nvSpPr>
        <p:spPr>
          <a:xfrm>
            <a:off x="119336" y="692696"/>
            <a:ext cx="12072664" cy="4957481"/>
          </a:xfrm>
        </p:spPr>
        <p:txBody>
          <a:bodyPr/>
          <a:lstStyle/>
          <a:p>
            <a:pPr marL="0" marR="0" indent="0" algn="just" fontAlgn="base" latinLnBrk="1">
              <a:lnSpc>
                <a:spcPct val="107000"/>
              </a:lnSpc>
              <a:spcBef>
                <a:spcPts val="0"/>
              </a:spcBef>
              <a:spcAft>
                <a:spcPts val="800"/>
              </a:spcAft>
              <a:buNone/>
            </a:pPr>
            <a:endParaRPr lang="en-US" sz="1800" kern="100" spc="0" dirty="0">
              <a:solidFill>
                <a:srgbClr val="000000"/>
              </a:solidFill>
              <a:effectLst/>
              <a:latin typeface="맑은 고딕" panose="020B0503020000020004" pitchFamily="50" charset="-127"/>
            </a:endParaRPr>
          </a:p>
          <a:p>
            <a:pPr marL="0" marR="0" indent="0" algn="just" fontAlgn="base" latinLnBrk="1">
              <a:lnSpc>
                <a:spcPct val="107000"/>
              </a:lnSpc>
              <a:spcBef>
                <a:spcPts val="0"/>
              </a:spcBef>
              <a:spcAft>
                <a:spcPts val="800"/>
              </a:spcAft>
              <a:buNone/>
            </a:pPr>
            <a:r>
              <a:rPr lang="en-US" sz="2400" b="1"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 His basic message: Discipleship and Mission</a:t>
            </a:r>
            <a:endParaRPr lang="en-US" sz="2400" b="1"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It starts with calling.</a:t>
            </a:r>
            <a:endParaRPr lang="en-US" sz="1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The word ‘12 disciples’ is used the most (9 times).</a:t>
            </a:r>
            <a:endParaRPr lang="en-US" sz="1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 He uses the word ‘crowd’, ‘followers of Jesus’ (the crowd) about 20 times, indicating that disciples are not simply a group of people who follow Jesus.</a:t>
            </a:r>
            <a:endParaRPr lang="en-US" sz="1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 Jesus teaches his disciples three times about what a disciple is and what they should do before the Passion (8:34-38, 9:33-37, 10:35-45)</a:t>
            </a:r>
            <a:endParaRPr lang="en-US" sz="1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 The Gospel of Mark records the disciples’ mistakes unusually often. </a:t>
            </a:r>
          </a:p>
          <a:p>
            <a:pPr marL="0" marR="0" indent="0" algn="just" fontAlgn="base" latinLnBrk="1">
              <a:lnSpc>
                <a:spcPct val="107000"/>
              </a:lnSpc>
              <a:spcBef>
                <a:spcPts val="0"/>
              </a:spcBef>
              <a:spcAft>
                <a:spcPts val="800"/>
              </a:spcAft>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6) Mark’s disciples are not only those who learn, but also those who are sent out into the world. ‘Send’ (</a:t>
            </a:r>
            <a:r>
              <a:rPr lang="en-US" sz="18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apostelein</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 “to send out. 20 times). </a:t>
            </a:r>
            <a:r>
              <a:rPr lang="en-US" sz="18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hypagein</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 “to go” (15x; esp. 1:44; 2:11; 5:19, 34; 6:38; 7:29; 8:33; 10:21, 52; 11:2; 14:13; 16:7)</a:t>
            </a:r>
            <a:r>
              <a:rPr lang="en-US" sz="1800" kern="100" spc="0" dirty="0">
                <a:solidFill>
                  <a:srgbClr val="000000"/>
                </a:solidFill>
                <a:effectLst/>
                <a:latin typeface="Arial" panose="020B0604020202020204" pitchFamily="34" charset="0"/>
                <a:cs typeface="Arial" panose="020B0604020202020204" pitchFamily="34" charset="0"/>
              </a:rPr>
              <a:t> </a:t>
            </a:r>
          </a:p>
          <a:p>
            <a:pPr marL="0" marR="0" indent="0" algn="just" fontAlgn="base" latinLnBrk="1">
              <a:lnSpc>
                <a:spcPct val="107000"/>
              </a:lnSpc>
              <a:spcBef>
                <a:spcPts val="0"/>
              </a:spcBef>
              <a:spcAft>
                <a:spcPts val="800"/>
              </a:spcAft>
              <a:buNone/>
            </a:pPr>
            <a:endPar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Mark was not a disciple who learned directly from Jesus, but he saw Jesus' teachings as a command to deny himself and follow the Lord, and that discipleship is not just about learning, but is a missionary command to be 'sent' and fulfill the Lord's will. He believed as he learned, lived as he believed, and died as he lived.</a:t>
            </a:r>
            <a:endParaRPr lang="en-US" sz="1800" kern="100" spc="0" dirty="0">
              <a:solidFill>
                <a:srgbClr val="00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3837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21754B3-915B-4FCA-9B91-1AA0BAB23299}"/>
              </a:ext>
            </a:extLst>
          </p:cNvPr>
          <p:cNvSpPr>
            <a:spLocks noGrp="1"/>
          </p:cNvSpPr>
          <p:nvPr>
            <p:ph type="title"/>
          </p:nvPr>
        </p:nvSpPr>
        <p:spPr>
          <a:xfrm>
            <a:off x="-456728" y="275167"/>
            <a:ext cx="6408712" cy="1143000"/>
          </a:xfrm>
        </p:spPr>
        <p:txBody>
          <a:bodyPr/>
          <a:lstStyle/>
          <a:p>
            <a:r>
              <a:rPr lang="en-US" sz="2400" b="1" u="sng" dirty="0">
                <a:latin typeface="Arial" panose="020B0604020202020204" pitchFamily="34" charset="0"/>
                <a:cs typeface="Arial" panose="020B0604020202020204" pitchFamily="34" charset="0"/>
              </a:rPr>
              <a:t>2) Church fathers for 500 years</a:t>
            </a:r>
          </a:p>
        </p:txBody>
      </p:sp>
      <p:sp>
        <p:nvSpPr>
          <p:cNvPr id="3" name="내용 개체 틀 2">
            <a:extLst>
              <a:ext uri="{FF2B5EF4-FFF2-40B4-BE49-F238E27FC236}">
                <a16:creationId xmlns:a16="http://schemas.microsoft.com/office/drawing/2014/main" id="{CCAF49E0-909C-4845-B336-12DACB810702}"/>
              </a:ext>
            </a:extLst>
          </p:cNvPr>
          <p:cNvSpPr>
            <a:spLocks noGrp="1"/>
          </p:cNvSpPr>
          <p:nvPr>
            <p:ph idx="1"/>
          </p:nvPr>
        </p:nvSpPr>
        <p:spPr/>
        <p:txBody>
          <a:bodyPr/>
          <a:lstStyle/>
          <a:p>
            <a:pPr marL="0" indent="0">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Clement (150)</a:t>
            </a:r>
          </a:p>
          <a:p>
            <a:pPr marL="0" indent="0">
              <a:buNone/>
            </a:pPr>
            <a:endPar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Tertullian (160)</a:t>
            </a:r>
          </a:p>
          <a:p>
            <a:pPr marL="0" indent="0">
              <a:buNone/>
            </a:pPr>
            <a:endPar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Origen (185)</a:t>
            </a:r>
          </a:p>
          <a:p>
            <a:pPr marL="0" indent="0">
              <a:buNone/>
            </a:pPr>
            <a:endPar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Cyprian (200)</a:t>
            </a:r>
          </a:p>
          <a:p>
            <a:pPr marL="0" indent="0">
              <a:buNone/>
            </a:pPr>
            <a:endPar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St. Anthony (251)</a:t>
            </a:r>
          </a:p>
          <a:p>
            <a:pPr marL="0" indent="0">
              <a:buNone/>
            </a:pPr>
            <a:endPar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Athanasius (295)</a:t>
            </a:r>
          </a:p>
          <a:p>
            <a:pPr marL="0" indent="0">
              <a:buNone/>
            </a:pPr>
            <a:endPar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St. Augustine (354</a:t>
            </a:r>
            <a:r>
              <a:rPr lang="en-US" sz="1800" kern="100" spc="0" dirty="0">
                <a:solidFill>
                  <a:srgbClr val="000000"/>
                </a:solidFill>
                <a:effectLst/>
                <a:latin typeface="맑은 고딕" panose="020B0503020000020004" pitchFamily="50" charset="-127"/>
                <a:ea typeface="맑은 고딕" panose="020B0503020000020004" pitchFamily="50" charset="-127"/>
              </a:rPr>
              <a:t>)</a:t>
            </a:r>
            <a:endParaRPr lang="en-US" sz="1800" kern="100" spc="0" dirty="0">
              <a:solidFill>
                <a:srgbClr val="000000"/>
              </a:solidFill>
              <a:effectLst/>
              <a:latin typeface="맑은 고딕" panose="020B0503020000020004" pitchFamily="50" charset="-127"/>
            </a:endParaRPr>
          </a:p>
          <a:p>
            <a:endParaRPr lang="en-US" dirty="0"/>
          </a:p>
        </p:txBody>
      </p:sp>
      <p:pic>
        <p:nvPicPr>
          <p:cNvPr id="5" name="그림 4">
            <a:extLst>
              <a:ext uri="{FF2B5EF4-FFF2-40B4-BE49-F238E27FC236}">
                <a16:creationId xmlns:a16="http://schemas.microsoft.com/office/drawing/2014/main" id="{CB905AEB-FEDE-4A3D-88EE-FD08AD1DC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59" y="1290639"/>
            <a:ext cx="2826619" cy="1922337"/>
          </a:xfrm>
          <a:prstGeom prst="rect">
            <a:avLst/>
          </a:prstGeom>
        </p:spPr>
      </p:pic>
      <p:pic>
        <p:nvPicPr>
          <p:cNvPr id="7" name="그림 6">
            <a:extLst>
              <a:ext uri="{FF2B5EF4-FFF2-40B4-BE49-F238E27FC236}">
                <a16:creationId xmlns:a16="http://schemas.microsoft.com/office/drawing/2014/main" id="{4247C0E2-D6CE-4B67-B8B8-0DCF878CE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598" y="3460853"/>
            <a:ext cx="2214787" cy="2811515"/>
          </a:xfrm>
          <a:prstGeom prst="rect">
            <a:avLst/>
          </a:prstGeom>
        </p:spPr>
      </p:pic>
      <p:pic>
        <p:nvPicPr>
          <p:cNvPr id="9" name="그림 8">
            <a:extLst>
              <a:ext uri="{FF2B5EF4-FFF2-40B4-BE49-F238E27FC236}">
                <a16:creationId xmlns:a16="http://schemas.microsoft.com/office/drawing/2014/main" id="{D2AD4856-7BEF-411D-BF63-929181057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3371291"/>
            <a:ext cx="2062576" cy="2007387"/>
          </a:xfrm>
          <a:prstGeom prst="rect">
            <a:avLst/>
          </a:prstGeom>
        </p:spPr>
      </p:pic>
      <p:pic>
        <p:nvPicPr>
          <p:cNvPr id="11" name="그림 10">
            <a:extLst>
              <a:ext uri="{FF2B5EF4-FFF2-40B4-BE49-F238E27FC236}">
                <a16:creationId xmlns:a16="http://schemas.microsoft.com/office/drawing/2014/main" id="{8640548B-E183-487D-904D-D0001118A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5598" y="2060848"/>
            <a:ext cx="1986511" cy="2620886"/>
          </a:xfrm>
          <a:prstGeom prst="rect">
            <a:avLst/>
          </a:prstGeom>
        </p:spPr>
      </p:pic>
      <p:pic>
        <p:nvPicPr>
          <p:cNvPr id="13" name="그림 12">
            <a:extLst>
              <a:ext uri="{FF2B5EF4-FFF2-40B4-BE49-F238E27FC236}">
                <a16:creationId xmlns:a16="http://schemas.microsoft.com/office/drawing/2014/main" id="{4BF39B51-CE91-424A-AFA1-9D56BF149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176" y="4717120"/>
            <a:ext cx="2062576" cy="1922337"/>
          </a:xfrm>
          <a:prstGeom prst="rect">
            <a:avLst/>
          </a:prstGeom>
        </p:spPr>
      </p:pic>
    </p:spTree>
    <p:extLst>
      <p:ext uri="{BB962C8B-B14F-4D97-AF65-F5344CB8AC3E}">
        <p14:creationId xmlns:p14="http://schemas.microsoft.com/office/powerpoint/2010/main" val="348510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AEC7E43-1147-4504-BF52-E00E02819B28}"/>
              </a:ext>
            </a:extLst>
          </p:cNvPr>
          <p:cNvSpPr>
            <a:spLocks noGrp="1"/>
          </p:cNvSpPr>
          <p:nvPr>
            <p:ph type="title"/>
          </p:nvPr>
        </p:nvSpPr>
        <p:spPr/>
        <p:txBody>
          <a:bodyPr/>
          <a:lstStyle/>
          <a:p>
            <a:r>
              <a:rPr lang="en-US" sz="3200" b="1" u="sng" dirty="0">
                <a:latin typeface="Arial" panose="020B0604020202020204" pitchFamily="34" charset="0"/>
                <a:cs typeface="Arial" panose="020B0604020202020204" pitchFamily="34" charset="0"/>
              </a:rPr>
              <a:t>7 Major influences of the early African churches on the Christian Church</a:t>
            </a:r>
          </a:p>
        </p:txBody>
      </p:sp>
      <p:sp>
        <p:nvSpPr>
          <p:cNvPr id="3" name="내용 개체 틀 2">
            <a:extLst>
              <a:ext uri="{FF2B5EF4-FFF2-40B4-BE49-F238E27FC236}">
                <a16:creationId xmlns:a16="http://schemas.microsoft.com/office/drawing/2014/main" id="{A91E1365-B05A-4EA4-A555-9AC90F08B6C3}"/>
              </a:ext>
            </a:extLst>
          </p:cNvPr>
          <p:cNvSpPr>
            <a:spLocks noGrp="1"/>
          </p:cNvSpPr>
          <p:nvPr>
            <p:ph idx="1"/>
          </p:nvPr>
        </p:nvSpPr>
        <p:spPr>
          <a:xfrm>
            <a:off x="609600" y="1600202"/>
            <a:ext cx="6350496" cy="4525433"/>
          </a:xfrm>
        </p:spPr>
        <p:txBody>
          <a:bodyPr/>
          <a:lstStyle/>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 Emergence of university</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Influence of Biblical Interpretation</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(3)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Establishment of Christian doctrine</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(4)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Ecumenical movement</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(5)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Monastic movement</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(6)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Neo-platonic philosophy</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(7)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Dialectical skills</a:t>
            </a:r>
            <a:endParaRPr lang="en-US" sz="28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D4BFB87B-E0A5-4971-8620-9A424820A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0" y="1124744"/>
            <a:ext cx="3561658" cy="2738174"/>
          </a:xfrm>
          <a:prstGeom prst="rect">
            <a:avLst/>
          </a:prstGeom>
        </p:spPr>
      </p:pic>
      <p:pic>
        <p:nvPicPr>
          <p:cNvPr id="7" name="그림 6">
            <a:extLst>
              <a:ext uri="{FF2B5EF4-FFF2-40B4-BE49-F238E27FC236}">
                <a16:creationId xmlns:a16="http://schemas.microsoft.com/office/drawing/2014/main" id="{21A9D8B4-801F-4020-A3F6-5E1F249E3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905" y="3884787"/>
            <a:ext cx="4118248" cy="1944216"/>
          </a:xfrm>
          <a:prstGeom prst="rect">
            <a:avLst/>
          </a:prstGeom>
        </p:spPr>
      </p:pic>
    </p:spTree>
    <p:extLst>
      <p:ext uri="{BB962C8B-B14F-4D97-AF65-F5344CB8AC3E}">
        <p14:creationId xmlns:p14="http://schemas.microsoft.com/office/powerpoint/2010/main" val="59539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47E7DA-8F79-46DF-BB2F-209B844D1917}"/>
              </a:ext>
            </a:extLst>
          </p:cNvPr>
          <p:cNvSpPr>
            <a:spLocks noGrp="1"/>
          </p:cNvSpPr>
          <p:nvPr>
            <p:ph type="title"/>
          </p:nvPr>
        </p:nvSpPr>
        <p:spPr>
          <a:xfrm>
            <a:off x="551384" y="-171400"/>
            <a:ext cx="10972800" cy="1143000"/>
          </a:xfrm>
        </p:spPr>
        <p:txBody>
          <a:bodyPr/>
          <a:lstStyle/>
          <a:p>
            <a:r>
              <a:rPr lang="en-US" sz="4000" b="1" u="sng" dirty="0">
                <a:latin typeface="Arial" panose="020B0604020202020204" pitchFamily="34" charset="0"/>
                <a:cs typeface="Arial" panose="020B0604020202020204" pitchFamily="34" charset="0"/>
              </a:rPr>
              <a:t>Summary and Discussion</a:t>
            </a:r>
          </a:p>
        </p:txBody>
      </p:sp>
      <p:sp>
        <p:nvSpPr>
          <p:cNvPr id="3" name="내용 개체 틀 2">
            <a:extLst>
              <a:ext uri="{FF2B5EF4-FFF2-40B4-BE49-F238E27FC236}">
                <a16:creationId xmlns:a16="http://schemas.microsoft.com/office/drawing/2014/main" id="{09A53702-A76B-480E-AC4C-2EB417F87DAF}"/>
              </a:ext>
            </a:extLst>
          </p:cNvPr>
          <p:cNvSpPr>
            <a:spLocks noGrp="1"/>
          </p:cNvSpPr>
          <p:nvPr>
            <p:ph idx="1"/>
          </p:nvPr>
        </p:nvSpPr>
        <p:spPr>
          <a:xfrm>
            <a:off x="155340" y="1052736"/>
            <a:ext cx="11881320" cy="4928883"/>
          </a:xfrm>
        </p:spPr>
        <p:txBody>
          <a:bodyPr/>
          <a:lstStyle/>
          <a:p>
            <a:pPr marL="514350" marR="0" indent="-514350" algn="just" fontAlgn="base" latinLnBrk="1">
              <a:lnSpc>
                <a:spcPct val="107000"/>
              </a:lnSpc>
              <a:spcBef>
                <a:spcPts val="0"/>
              </a:spcBef>
              <a:spcAft>
                <a:spcPts val="800"/>
              </a:spcAft>
              <a:buAutoNum type="arabicPeriod"/>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What was Africa in the Bible and Christianity, especially early Christianity?</a:t>
            </a:r>
          </a:p>
          <a:p>
            <a:pPr marL="514350" marR="0" indent="-514350" algn="just" fontAlgn="base" latinLnBrk="1">
              <a:lnSpc>
                <a:spcPct val="107000"/>
              </a:lnSpc>
              <a:spcBef>
                <a:spcPts val="0"/>
              </a:spcBef>
              <a:spcAft>
                <a:spcPts val="800"/>
              </a:spcAft>
              <a:buAutoNum type="arabicPeriod"/>
            </a:pPr>
            <a:endParaRPr lang="en-US" sz="32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Who was St. Mark?</a:t>
            </a:r>
            <a:endParaRPr lang="en-US" sz="32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3. What do you learn from St. Mark?</a:t>
            </a:r>
            <a:endParaRPr lang="en-US" sz="32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4. How do you apply the lessons from St. Mark to your life and African Mission?</a:t>
            </a:r>
            <a:endParaRPr lang="en-US" sz="3200" kern="100" spc="0" dirty="0">
              <a:solidFill>
                <a:srgbClr val="00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8814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607F1A-B78D-4223-B49D-12FC0549F0DB}"/>
              </a:ext>
            </a:extLst>
          </p:cNvPr>
          <p:cNvSpPr>
            <a:spLocks noGrp="1"/>
          </p:cNvSpPr>
          <p:nvPr>
            <p:ph type="title"/>
          </p:nvPr>
        </p:nvSpPr>
        <p:spPr>
          <a:xfrm>
            <a:off x="119336" y="275167"/>
            <a:ext cx="11463064" cy="1143000"/>
          </a:xfrm>
        </p:spPr>
        <p:txBody>
          <a:bodyPr/>
          <a:lstStyle/>
          <a:p>
            <a:r>
              <a:rPr lang="en-US" b="1" u="sng" dirty="0">
                <a:latin typeface="Arial" panose="020B0604020202020204" pitchFamily="34" charset="0"/>
                <a:cs typeface="Arial" panose="020B0604020202020204" pitchFamily="34" charset="0"/>
              </a:rPr>
              <a:t>Questions</a:t>
            </a:r>
            <a:r>
              <a:rPr lang="en-US" dirty="0">
                <a:latin typeface="Arial" panose="020B0604020202020204" pitchFamily="34" charset="0"/>
                <a:cs typeface="Arial" panose="020B0604020202020204" pitchFamily="34" charset="0"/>
              </a:rPr>
              <a:t> </a:t>
            </a:r>
          </a:p>
        </p:txBody>
      </p:sp>
      <p:sp>
        <p:nvSpPr>
          <p:cNvPr id="3" name="내용 개체 틀 2">
            <a:extLst>
              <a:ext uri="{FF2B5EF4-FFF2-40B4-BE49-F238E27FC236}">
                <a16:creationId xmlns:a16="http://schemas.microsoft.com/office/drawing/2014/main" id="{3DB0BDA8-45A6-429B-B3BA-6AC070AE6C01}"/>
              </a:ext>
            </a:extLst>
          </p:cNvPr>
          <p:cNvSpPr>
            <a:spLocks noGrp="1"/>
          </p:cNvSpPr>
          <p:nvPr>
            <p:ph idx="1"/>
          </p:nvPr>
        </p:nvSpPr>
        <p:spPr>
          <a:xfrm>
            <a:off x="609600" y="1418168"/>
            <a:ext cx="5774432" cy="4707468"/>
          </a:xfrm>
        </p:spPr>
        <p:txBody>
          <a:bodyPr/>
          <a:lstStyle/>
          <a:p>
            <a:pPr marL="0" indent="0">
              <a:buNone/>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When did the African church begin? </a:t>
            </a:r>
          </a:p>
          <a:p>
            <a:pPr marL="0" indent="0">
              <a:buNone/>
            </a:pPr>
            <a:endPar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When did the African receive the gospel? </a:t>
            </a:r>
          </a:p>
          <a:p>
            <a:endParaRPr lang="en-US" sz="32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32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Is Africa the descendant of Ham?</a:t>
            </a:r>
            <a:endParaRPr lang="en-US" sz="32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4" name="그림 3">
            <a:extLst>
              <a:ext uri="{FF2B5EF4-FFF2-40B4-BE49-F238E27FC236}">
                <a16:creationId xmlns:a16="http://schemas.microsoft.com/office/drawing/2014/main" id="{A1DF0DA7-35F5-45D9-91A1-4A11358D3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1522515"/>
            <a:ext cx="4334272" cy="4603121"/>
          </a:xfrm>
          <a:prstGeom prst="rect">
            <a:avLst/>
          </a:prstGeom>
        </p:spPr>
      </p:pic>
    </p:spTree>
    <p:extLst>
      <p:ext uri="{BB962C8B-B14F-4D97-AF65-F5344CB8AC3E}">
        <p14:creationId xmlns:p14="http://schemas.microsoft.com/office/powerpoint/2010/main" val="43645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CD1C0A2-CC21-44DE-ABC2-6C7701E177DF}"/>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Bible and Africa</a:t>
            </a:r>
          </a:p>
        </p:txBody>
      </p:sp>
      <p:sp>
        <p:nvSpPr>
          <p:cNvPr id="3" name="내용 개체 틀 2">
            <a:extLst>
              <a:ext uri="{FF2B5EF4-FFF2-40B4-BE49-F238E27FC236}">
                <a16:creationId xmlns:a16="http://schemas.microsoft.com/office/drawing/2014/main" id="{DD103FA5-9751-472D-BAA3-1E9D66058927}"/>
              </a:ext>
            </a:extLst>
          </p:cNvPr>
          <p:cNvSpPr>
            <a:spLocks noGrp="1"/>
          </p:cNvSpPr>
          <p:nvPr>
            <p:ph idx="1"/>
          </p:nvPr>
        </p:nvSpPr>
        <p:spPr/>
        <p:txBody>
          <a:bodyPr/>
          <a:lstStyle/>
          <a:p>
            <a:pPr marL="0" marR="0" indent="0" algn="just" fontAlgn="base" latinLnBrk="1">
              <a:lnSpc>
                <a:spcPct val="107000"/>
              </a:lnSpc>
              <a:spcBef>
                <a:spcPts val="0"/>
              </a:spcBef>
              <a:spcAft>
                <a:spcPts val="800"/>
              </a:spcAft>
              <a:buNone/>
            </a:pPr>
            <a:endParaRPr lang="en-US" sz="1800" kern="100" spc="0" dirty="0">
              <a:solidFill>
                <a:srgbClr val="000000"/>
              </a:solidFill>
              <a:effectLst/>
              <a:latin typeface="맑은 고딕" panose="020B0503020000020004" pitchFamily="50" charset="-127"/>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The patriarch</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Israel’s history</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Exodus</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Solomon and Sheba</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Jeremiah</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Jesus</a:t>
            </a:r>
            <a:endParaRPr lang="en-US" sz="2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Ethiopian Eunuch</a:t>
            </a:r>
            <a:endParaRPr lang="en-US" sz="28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69A8EB97-8832-4935-BEA7-09B622F69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8" y="4149079"/>
            <a:ext cx="2808312" cy="2188014"/>
          </a:xfrm>
          <a:prstGeom prst="rect">
            <a:avLst/>
          </a:prstGeom>
        </p:spPr>
      </p:pic>
      <p:pic>
        <p:nvPicPr>
          <p:cNvPr id="7" name="그림 6">
            <a:extLst>
              <a:ext uri="{FF2B5EF4-FFF2-40B4-BE49-F238E27FC236}">
                <a16:creationId xmlns:a16="http://schemas.microsoft.com/office/drawing/2014/main" id="{3D7056BB-6013-472E-9D69-02D323D35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728" y="1556792"/>
            <a:ext cx="2753509" cy="2088232"/>
          </a:xfrm>
          <a:prstGeom prst="rect">
            <a:avLst/>
          </a:prstGeom>
        </p:spPr>
      </p:pic>
      <p:pic>
        <p:nvPicPr>
          <p:cNvPr id="9" name="그림 8">
            <a:extLst>
              <a:ext uri="{FF2B5EF4-FFF2-40B4-BE49-F238E27FC236}">
                <a16:creationId xmlns:a16="http://schemas.microsoft.com/office/drawing/2014/main" id="{337ED81E-8CB2-42C5-A52C-A5140A947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201" y="2600908"/>
            <a:ext cx="2251654" cy="2841844"/>
          </a:xfrm>
          <a:prstGeom prst="rect">
            <a:avLst/>
          </a:prstGeom>
        </p:spPr>
      </p:pic>
      <p:pic>
        <p:nvPicPr>
          <p:cNvPr id="11" name="그림 10">
            <a:extLst>
              <a:ext uri="{FF2B5EF4-FFF2-40B4-BE49-F238E27FC236}">
                <a16:creationId xmlns:a16="http://schemas.microsoft.com/office/drawing/2014/main" id="{743C97DF-1C5F-4283-92FD-116CFD6A1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4877" y="1600202"/>
            <a:ext cx="2857500" cy="2044822"/>
          </a:xfrm>
          <a:prstGeom prst="rect">
            <a:avLst/>
          </a:prstGeom>
        </p:spPr>
      </p:pic>
      <p:pic>
        <p:nvPicPr>
          <p:cNvPr id="13" name="그림 12">
            <a:extLst>
              <a:ext uri="{FF2B5EF4-FFF2-40B4-BE49-F238E27FC236}">
                <a16:creationId xmlns:a16="http://schemas.microsoft.com/office/drawing/2014/main" id="{BEDE83BD-A57E-4556-9DD9-4EFE2CAB4B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2233" y="4178502"/>
            <a:ext cx="2730144" cy="2158591"/>
          </a:xfrm>
          <a:prstGeom prst="rect">
            <a:avLst/>
          </a:prstGeom>
        </p:spPr>
      </p:pic>
    </p:spTree>
    <p:extLst>
      <p:ext uri="{BB962C8B-B14F-4D97-AF65-F5344CB8AC3E}">
        <p14:creationId xmlns:p14="http://schemas.microsoft.com/office/powerpoint/2010/main" val="118061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F123FA44-EC39-4A01-8FC1-079068FB31A3}"/>
              </a:ext>
            </a:extLst>
          </p:cNvPr>
          <p:cNvSpPr>
            <a:spLocks noGrp="1"/>
          </p:cNvSpPr>
          <p:nvPr>
            <p:ph idx="1"/>
          </p:nvPr>
        </p:nvSpPr>
        <p:spPr>
          <a:xfrm>
            <a:off x="263352" y="620688"/>
            <a:ext cx="5904656" cy="4525433"/>
          </a:xfrm>
        </p:spPr>
        <p:txBody>
          <a:bodyPr/>
          <a:lstStyle/>
          <a:p>
            <a:pPr marL="0" indent="0">
              <a:buNone/>
            </a:pPr>
            <a:r>
              <a:rPr lang="en-US" sz="36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t>
            </a:r>
            <a:r>
              <a:rPr lang="en-US" sz="36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Thomas Oden</a:t>
            </a:r>
          </a:p>
          <a:p>
            <a:pPr marL="0" indent="0">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 How Africa Shaped the Christian       </a:t>
            </a:r>
          </a:p>
          <a:p>
            <a:pPr marL="0" indent="0">
              <a:buNone/>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Mind (2009)</a:t>
            </a:r>
          </a:p>
          <a:p>
            <a:pPr marL="0" indent="0">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The African Memory of Mark (2011)</a:t>
            </a:r>
          </a:p>
          <a:p>
            <a:pPr marL="0" indent="0">
              <a:buNone/>
            </a:pPr>
            <a:endPar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endPar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a:t>
            </a:r>
            <a:r>
              <a:rPr lang="en-US" sz="2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he early church in Africa in 50 to 500 A.D was the seedbed of the faith that formed the world church today”.  </a:t>
            </a:r>
            <a:endParaRPr lang="en-US" sz="28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1762F266-A16C-4420-81A5-41146B4DB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392" y="1808820"/>
            <a:ext cx="2587435" cy="3240360"/>
          </a:xfrm>
          <a:prstGeom prst="rect">
            <a:avLst/>
          </a:prstGeom>
        </p:spPr>
      </p:pic>
      <p:pic>
        <p:nvPicPr>
          <p:cNvPr id="7" name="그림 6">
            <a:extLst>
              <a:ext uri="{FF2B5EF4-FFF2-40B4-BE49-F238E27FC236}">
                <a16:creationId xmlns:a16="http://schemas.microsoft.com/office/drawing/2014/main" id="{2847B5A7-6D7A-430A-BE10-865C0CB0E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8" y="1808820"/>
            <a:ext cx="2709481" cy="3240360"/>
          </a:xfrm>
          <a:prstGeom prst="rect">
            <a:avLst/>
          </a:prstGeom>
        </p:spPr>
      </p:pic>
    </p:spTree>
    <p:extLst>
      <p:ext uri="{BB962C8B-B14F-4D97-AF65-F5344CB8AC3E}">
        <p14:creationId xmlns:p14="http://schemas.microsoft.com/office/powerpoint/2010/main" val="5287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B698DD-7B63-41A1-96E2-13FAB59EC49D}"/>
              </a:ext>
            </a:extLst>
          </p:cNvPr>
          <p:cNvSpPr>
            <a:spLocks noGrp="1"/>
          </p:cNvSpPr>
          <p:nvPr>
            <p:ph type="title"/>
          </p:nvPr>
        </p:nvSpPr>
        <p:spPr/>
        <p:txBody>
          <a:bodyPr/>
          <a:lstStyle/>
          <a:p>
            <a:r>
              <a:rPr lang="en-US" b="1" u="sng" dirty="0"/>
              <a:t>Mark in the New Testament</a:t>
            </a:r>
          </a:p>
        </p:txBody>
      </p:sp>
      <p:sp>
        <p:nvSpPr>
          <p:cNvPr id="3" name="내용 개체 틀 2">
            <a:extLst>
              <a:ext uri="{FF2B5EF4-FFF2-40B4-BE49-F238E27FC236}">
                <a16:creationId xmlns:a16="http://schemas.microsoft.com/office/drawing/2014/main" id="{D432649A-46F9-4E6E-B65F-1D056342210A}"/>
              </a:ext>
            </a:extLst>
          </p:cNvPr>
          <p:cNvSpPr>
            <a:spLocks noGrp="1"/>
          </p:cNvSpPr>
          <p:nvPr>
            <p:ph idx="1"/>
          </p:nvPr>
        </p:nvSpPr>
        <p:spPr>
          <a:xfrm>
            <a:off x="1069231" y="1844824"/>
            <a:ext cx="10283353" cy="4525433"/>
          </a:xfrm>
        </p:spPr>
        <p:txBody>
          <a:bodyPr/>
          <a:lstStyle/>
          <a:p>
            <a:pPr marL="0" marR="0" indent="0" algn="just" fontAlgn="base" latinLnBrk="1">
              <a:lnSpc>
                <a:spcPct val="107000"/>
              </a:lnSpc>
              <a:spcBef>
                <a:spcPts val="0"/>
              </a:spcBef>
              <a:spcAft>
                <a:spcPts val="800"/>
              </a:spcAft>
              <a:buNone/>
            </a:pPr>
            <a:endParaRPr lang="en-US" sz="1800" kern="100" spc="0" dirty="0">
              <a:solidFill>
                <a:srgbClr val="000000"/>
              </a:solidFill>
              <a:effectLst/>
              <a:latin typeface="맑은 고딕" panose="020B0503020000020004" pitchFamily="50" charset="-127"/>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Act 1:13, ‘they went upstairs to the room’ (Mark’s Upper Room)</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Mk 14:51-52. ‘Left a linen garment behind’</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Act 15:37-38, ‘deserted Paul during the 2nd mission journey’</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Col 4:10, ‘Mark, the cousin of Barnabas’</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 Pet 5:13, ‘my son Mark’</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Tim 4:11, ‘Get Mark and bring him with you, because he is helpful in my ministry’</a:t>
            </a:r>
            <a:endParaRPr lang="en-US" sz="2400" kern="100" spc="0" dirty="0">
              <a:solidFill>
                <a:srgbClr val="00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7167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708AF1-E170-4364-A123-5682197009C7}"/>
              </a:ext>
            </a:extLst>
          </p:cNvPr>
          <p:cNvSpPr>
            <a:spLocks noGrp="1"/>
          </p:cNvSpPr>
          <p:nvPr>
            <p:ph type="title"/>
          </p:nvPr>
        </p:nvSpPr>
        <p:spPr>
          <a:xfrm>
            <a:off x="609600" y="23581"/>
            <a:ext cx="10972800" cy="1143000"/>
          </a:xfrm>
        </p:spPr>
        <p:txBody>
          <a:bodyPr/>
          <a:lstStyle/>
          <a:p>
            <a:r>
              <a:rPr lang="en-US" b="1" u="sng" dirty="0"/>
              <a:t>Mark in the history</a:t>
            </a:r>
          </a:p>
        </p:txBody>
      </p:sp>
      <p:sp>
        <p:nvSpPr>
          <p:cNvPr id="3" name="내용 개체 틀 2">
            <a:extLst>
              <a:ext uri="{FF2B5EF4-FFF2-40B4-BE49-F238E27FC236}">
                <a16:creationId xmlns:a16="http://schemas.microsoft.com/office/drawing/2014/main" id="{95A81C06-B125-4C5B-BDDA-045E4CD3B49B}"/>
              </a:ext>
            </a:extLst>
          </p:cNvPr>
          <p:cNvSpPr>
            <a:spLocks noGrp="1"/>
          </p:cNvSpPr>
          <p:nvPr>
            <p:ph idx="1"/>
          </p:nvPr>
        </p:nvSpPr>
        <p:spPr>
          <a:xfrm>
            <a:off x="695400" y="1484784"/>
            <a:ext cx="10585176" cy="4525433"/>
          </a:xfrm>
        </p:spPr>
        <p:txBody>
          <a:bodyPr/>
          <a:lstStyle/>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Historian </a:t>
            </a:r>
            <a:r>
              <a:rPr lang="en-US" sz="2000" b="1"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Eusebius</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(300-325 AD, 'They say that this Mark was the first apostle to preach the gospel of Christ in Egypt' (Ecclesiastical History, 2.16.1). </a:t>
            </a:r>
          </a:p>
          <a:p>
            <a:pPr marL="0" marR="0" indent="0" algn="just" fontAlgn="base" latinLnBrk="1">
              <a:lnSpc>
                <a:spcPct val="107000"/>
              </a:lnSpc>
              <a:spcBef>
                <a:spcPts val="0"/>
              </a:spcBef>
              <a:spcAft>
                <a:spcPts val="800"/>
              </a:spcAft>
              <a:buNone/>
            </a:pPr>
            <a:endPar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000" b="1"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The Coptic Orthodox Church </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describes the history of Mark as follows, 'The spread of the gospel in Alexandria was so great that wherever Saint Mark went, there were quarrels and disturbances among the Gentiles. As an apostle, Mark appointed a bishop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Anianos</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three priests, and seven deacons. When he was away from the church of Alexandria for a while, he met Peter and Paul in Rome and stayed with them until their martyrdom in 64. Returning to Alexandria again in 65, Mark first visited his hometown of Pentapolis, where he preached for two years with many miracles, and finally returned to Alexandria and founded a church near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Baucalis</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Bucli</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(Coptic Orthodox Church data)</a:t>
            </a:r>
            <a:endParaRPr lang="en-US" sz="2000" kern="100" spc="0" dirty="0">
              <a:solidFill>
                <a:srgbClr val="00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3129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563E44-898C-4407-BFED-2F8F6BEF8AD1}"/>
              </a:ext>
            </a:extLst>
          </p:cNvPr>
          <p:cNvSpPr>
            <a:spLocks noGrp="1"/>
          </p:cNvSpPr>
          <p:nvPr>
            <p:ph type="title"/>
          </p:nvPr>
        </p:nvSpPr>
        <p:spPr>
          <a:xfrm>
            <a:off x="0" y="275167"/>
            <a:ext cx="11582400" cy="1143000"/>
          </a:xfrm>
        </p:spPr>
        <p:txBody>
          <a:bodyPr/>
          <a:lstStyle/>
          <a:p>
            <a:r>
              <a:rPr lang="en-US" sz="4000" b="1" u="sng" dirty="0">
                <a:latin typeface="Arial" panose="020B0604020202020204" pitchFamily="34" charset="0"/>
                <a:cs typeface="Arial" panose="020B0604020202020204" pitchFamily="34" charset="0"/>
              </a:rPr>
              <a:t>1) Mark in Africa</a:t>
            </a:r>
          </a:p>
        </p:txBody>
      </p:sp>
      <p:sp>
        <p:nvSpPr>
          <p:cNvPr id="3" name="내용 개체 틀 2">
            <a:extLst>
              <a:ext uri="{FF2B5EF4-FFF2-40B4-BE49-F238E27FC236}">
                <a16:creationId xmlns:a16="http://schemas.microsoft.com/office/drawing/2014/main" id="{D84E0908-B953-4F5F-9E59-1403DEBD8242}"/>
              </a:ext>
            </a:extLst>
          </p:cNvPr>
          <p:cNvSpPr>
            <a:spLocks noGrp="1"/>
          </p:cNvSpPr>
          <p:nvPr>
            <p:ph idx="1"/>
          </p:nvPr>
        </p:nvSpPr>
        <p:spPr>
          <a:xfrm>
            <a:off x="609600" y="1600202"/>
            <a:ext cx="7070576" cy="4525433"/>
          </a:xfrm>
        </p:spPr>
        <p:txBody>
          <a:bodyPr/>
          <a:lstStyle/>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He was a Diaspora </a:t>
            </a:r>
            <a:r>
              <a:rPr lang="en-US" sz="24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Levitic</a:t>
            </a: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Jew who was born in Pentapolis (now </a:t>
            </a:r>
            <a:r>
              <a:rPr lang="en-US" sz="24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Lybia</a:t>
            </a: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His name; ‘John’ (Heb. God is kind), ‘Mark’ (Latin. hammer)</a:t>
            </a:r>
            <a:endParaRPr lang="en-US" sz="24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His father was </a:t>
            </a:r>
            <a:r>
              <a:rPr lang="en-US" sz="24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Aristoporus</a:t>
            </a: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his mother was Maria</a:t>
            </a:r>
            <a:endParaRPr lang="en-US" sz="2400" kern="100" spc="0" dirty="0">
              <a:solidFill>
                <a:srgbClr val="000000"/>
              </a:solidFill>
              <a:effectLst/>
              <a:latin typeface="Arial" panose="020B0604020202020204" pitchFamily="34" charset="0"/>
              <a:cs typeface="Arial" panose="020B0604020202020204" pitchFamily="34" charset="0"/>
            </a:endParaRPr>
          </a:p>
          <a:p>
            <a:pPr marL="0" indent="0">
              <a:buNone/>
            </a:pPr>
            <a:endPar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As a Jew, he would have studied not only the Bible but also Greek and Latin, which were the languages ​​that young people of that time received. It was part of God’s great providence to write the Book of Mark later.</a:t>
            </a:r>
            <a:endParaRPr lang="en-US" sz="24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CF3F97CD-0114-455A-928A-001FCFCA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1093563"/>
            <a:ext cx="4032448" cy="3384376"/>
          </a:xfrm>
          <a:prstGeom prst="rect">
            <a:avLst/>
          </a:prstGeom>
        </p:spPr>
      </p:pic>
      <p:pic>
        <p:nvPicPr>
          <p:cNvPr id="7" name="그림 6">
            <a:extLst>
              <a:ext uri="{FF2B5EF4-FFF2-40B4-BE49-F238E27FC236}">
                <a16:creationId xmlns:a16="http://schemas.microsoft.com/office/drawing/2014/main" id="{2235FE3E-B3E9-483F-977F-8C4793B0B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64" y="4653136"/>
            <a:ext cx="3024335" cy="1590675"/>
          </a:xfrm>
          <a:prstGeom prst="rect">
            <a:avLst/>
          </a:prstGeom>
        </p:spPr>
      </p:pic>
    </p:spTree>
    <p:extLst>
      <p:ext uri="{BB962C8B-B14F-4D97-AF65-F5344CB8AC3E}">
        <p14:creationId xmlns:p14="http://schemas.microsoft.com/office/powerpoint/2010/main" val="118887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44BC42-C009-4126-9B41-CD312DCC852C}"/>
              </a:ext>
            </a:extLst>
          </p:cNvPr>
          <p:cNvSpPr>
            <a:spLocks noGrp="1"/>
          </p:cNvSpPr>
          <p:nvPr>
            <p:ph type="title"/>
          </p:nvPr>
        </p:nvSpPr>
        <p:spPr>
          <a:xfrm>
            <a:off x="-3049016" y="127399"/>
            <a:ext cx="18447528" cy="1143000"/>
          </a:xfrm>
        </p:spPr>
        <p:txBody>
          <a:bodyPr/>
          <a:lstStyle/>
          <a:p>
            <a:r>
              <a:rPr lang="en-US" sz="4000" u="sng" dirty="0">
                <a:latin typeface="Arial" panose="020B0604020202020204" pitchFamily="34" charset="0"/>
                <a:cs typeface="Arial" panose="020B0604020202020204" pitchFamily="34" charset="0"/>
              </a:rPr>
              <a:t>2) Mark in Jerusalem </a:t>
            </a:r>
          </a:p>
        </p:txBody>
      </p:sp>
      <p:sp>
        <p:nvSpPr>
          <p:cNvPr id="3" name="내용 개체 틀 2">
            <a:extLst>
              <a:ext uri="{FF2B5EF4-FFF2-40B4-BE49-F238E27FC236}">
                <a16:creationId xmlns:a16="http://schemas.microsoft.com/office/drawing/2014/main" id="{F9B3AAFA-C37D-4BC6-81D6-50BE5CFC3834}"/>
              </a:ext>
            </a:extLst>
          </p:cNvPr>
          <p:cNvSpPr>
            <a:spLocks noGrp="1"/>
          </p:cNvSpPr>
          <p:nvPr>
            <p:ph idx="1"/>
          </p:nvPr>
        </p:nvSpPr>
        <p:spPr>
          <a:xfrm>
            <a:off x="407368" y="1418167"/>
            <a:ext cx="6984776" cy="4525433"/>
          </a:xfrm>
        </p:spPr>
        <p:txBody>
          <a:bodyPr/>
          <a:lstStyle/>
          <a:p>
            <a:pPr marL="0" marR="0" indent="0" algn="just" fontAlgn="base" latinLnBrk="1">
              <a:lnSpc>
                <a:spcPct val="107000"/>
              </a:lnSpc>
              <a:spcBef>
                <a:spcPts val="0"/>
              </a:spcBef>
              <a:spcAft>
                <a:spcPts val="800"/>
              </a:spcAft>
              <a:buNone/>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After father’s death, Mark and his mother returned to Jerusalem and settled in the Mount Zion area</a:t>
            </a:r>
          </a:p>
          <a:p>
            <a:pPr marL="0" marR="0" indent="0" algn="just" fontAlgn="base" latinLnBrk="1">
              <a:lnSpc>
                <a:spcPct val="107000"/>
              </a:lnSpc>
              <a:spcBef>
                <a:spcPts val="0"/>
              </a:spcBef>
              <a:spcAft>
                <a:spcPts val="800"/>
              </a:spcAft>
              <a:buNone/>
            </a:pPr>
            <a:endParaRPr lang="en-US" sz="24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Mark 14:51-52</a:t>
            </a: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sz="24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 </a:t>
            </a:r>
            <a:r>
              <a:rPr lang="en-US" sz="2400" b="0" i="0" dirty="0">
                <a:solidFill>
                  <a:srgbClr val="000000"/>
                </a:solidFill>
                <a:effectLst/>
                <a:latin typeface="Arial" panose="020B0604020202020204" pitchFamily="34" charset="0"/>
                <a:cs typeface="Arial" panose="020B0604020202020204" pitchFamily="34" charset="0"/>
              </a:rPr>
              <a:t>A young man, wearing nothing but a linen garment, was following Jesus. When they seized him, </a:t>
            </a:r>
            <a:r>
              <a:rPr lang="en-US" sz="2400" b="1" i="0" baseline="30000" dirty="0">
                <a:solidFill>
                  <a:srgbClr val="000000"/>
                </a:solidFill>
                <a:effectLst/>
                <a:latin typeface="Arial" panose="020B0604020202020204" pitchFamily="34" charset="0"/>
                <a:cs typeface="Arial" panose="020B0604020202020204" pitchFamily="34" charset="0"/>
              </a:rPr>
              <a:t>52 </a:t>
            </a:r>
            <a:r>
              <a:rPr lang="en-US" sz="2400" b="0" i="0" dirty="0">
                <a:solidFill>
                  <a:srgbClr val="000000"/>
                </a:solidFill>
                <a:effectLst/>
                <a:latin typeface="Arial" panose="020B0604020202020204" pitchFamily="34" charset="0"/>
                <a:cs typeface="Arial" panose="020B0604020202020204" pitchFamily="34" charset="0"/>
              </a:rPr>
              <a:t>he fled naked, leaving his garment behind.</a:t>
            </a:r>
            <a:endParaRPr lang="en-US" sz="24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0B50D1E7-FE7C-4282-B38A-13AD4138F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1196752"/>
            <a:ext cx="4190255" cy="2736303"/>
          </a:xfrm>
          <a:prstGeom prst="rect">
            <a:avLst/>
          </a:prstGeom>
        </p:spPr>
      </p:pic>
      <p:pic>
        <p:nvPicPr>
          <p:cNvPr id="7" name="그림 6">
            <a:extLst>
              <a:ext uri="{FF2B5EF4-FFF2-40B4-BE49-F238E27FC236}">
                <a16:creationId xmlns:a16="http://schemas.microsoft.com/office/drawing/2014/main" id="{0819D875-3CCE-4A0D-8994-74DD119B6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4383248"/>
            <a:ext cx="3514601" cy="2034886"/>
          </a:xfrm>
          <a:prstGeom prst="rect">
            <a:avLst/>
          </a:prstGeom>
        </p:spPr>
      </p:pic>
      <p:pic>
        <p:nvPicPr>
          <p:cNvPr id="11" name="그림 10">
            <a:extLst>
              <a:ext uri="{FF2B5EF4-FFF2-40B4-BE49-F238E27FC236}">
                <a16:creationId xmlns:a16="http://schemas.microsoft.com/office/drawing/2014/main" id="{51C98CFE-D8A5-4C74-8A04-8CB650CD2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497" y="4383248"/>
            <a:ext cx="2935628" cy="2042609"/>
          </a:xfrm>
          <a:prstGeom prst="rect">
            <a:avLst/>
          </a:prstGeom>
        </p:spPr>
      </p:pic>
    </p:spTree>
    <p:extLst>
      <p:ext uri="{BB962C8B-B14F-4D97-AF65-F5344CB8AC3E}">
        <p14:creationId xmlns:p14="http://schemas.microsoft.com/office/powerpoint/2010/main" val="332728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952494-BF8F-4A0C-823B-839FBF36C140}"/>
              </a:ext>
            </a:extLst>
          </p:cNvPr>
          <p:cNvSpPr>
            <a:spLocks noGrp="1"/>
          </p:cNvSpPr>
          <p:nvPr>
            <p:ph type="title"/>
          </p:nvPr>
        </p:nvSpPr>
        <p:spPr>
          <a:xfrm>
            <a:off x="-96688" y="-459432"/>
            <a:ext cx="11548864" cy="1583680"/>
          </a:xfrm>
        </p:spPr>
        <p:txBody>
          <a:bodyPr/>
          <a:lstStyle/>
          <a:p>
            <a:r>
              <a:rPr lang="en-US" sz="4000" b="1" u="sng" dirty="0">
                <a:latin typeface="Arial" panose="020B0604020202020204" pitchFamily="34" charset="0"/>
                <a:cs typeface="Arial" panose="020B0604020202020204" pitchFamily="34" charset="0"/>
              </a:rPr>
              <a:t>3) Peter and Paul</a:t>
            </a:r>
          </a:p>
        </p:txBody>
      </p:sp>
      <p:sp>
        <p:nvSpPr>
          <p:cNvPr id="3" name="내용 개체 틀 2">
            <a:extLst>
              <a:ext uri="{FF2B5EF4-FFF2-40B4-BE49-F238E27FC236}">
                <a16:creationId xmlns:a16="http://schemas.microsoft.com/office/drawing/2014/main" id="{F65CB638-5316-4D1A-BE3B-ACEC74935193}"/>
              </a:ext>
            </a:extLst>
          </p:cNvPr>
          <p:cNvSpPr>
            <a:spLocks noGrp="1"/>
          </p:cNvSpPr>
          <p:nvPr>
            <p:ph idx="1"/>
          </p:nvPr>
        </p:nvSpPr>
        <p:spPr>
          <a:xfrm>
            <a:off x="479376" y="1340768"/>
            <a:ext cx="10972800" cy="4525433"/>
          </a:xfrm>
        </p:spPr>
        <p:txBody>
          <a:bodyPr/>
          <a:lstStyle/>
          <a:p>
            <a:pPr marL="0" marR="0" indent="0" algn="just" fontAlgn="base" latinLnBrk="1">
              <a:lnSpc>
                <a:spcPct val="107000"/>
              </a:lnSpc>
              <a:spcBef>
                <a:spcPts val="0"/>
              </a:spcBef>
              <a:spcAft>
                <a:spcPts val="800"/>
              </a:spcAft>
              <a:buNone/>
            </a:pPr>
            <a:r>
              <a:rPr lang="en-US" sz="18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Mark </a:t>
            </a:r>
            <a:r>
              <a:rPr lang="en-US" sz="18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came to know Jesus through Peter</a:t>
            </a:r>
            <a:endParaRPr lang="en-US" sz="18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Act 1: 12-14,</a:t>
            </a:r>
            <a:r>
              <a:rPr lang="en-US" sz="1800" b="1" i="0" baseline="30000" dirty="0">
                <a:solidFill>
                  <a:srgbClr val="000000"/>
                </a:solidFill>
                <a:effectLst/>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Then the apostles returned to Jerusalem from the hill called the Mount of Olives, a Sabbath day’s walk</a:t>
            </a:r>
            <a:r>
              <a:rPr lang="en-US" sz="1800" baseline="30000" dirty="0">
                <a:solidFill>
                  <a:srgbClr val="000000"/>
                </a:solidFill>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from the city. </a:t>
            </a:r>
            <a:r>
              <a:rPr lang="en-US" sz="1800" b="1" i="0" baseline="30000" dirty="0">
                <a:solidFill>
                  <a:srgbClr val="000000"/>
                </a:solidFill>
                <a:effectLst/>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When they arrived, they went upstairs to the room where they were staying. Those present were Peter, John, James and Andrew; Philip and Thomas, Bartholomew and Matthew; James son of Alphaeus and Simon the Zealot, and Judas son of James. They all joined together constantly in prayer, along with the women and Mary the mother of Jesus, and with his brothers’.</a:t>
            </a:r>
          </a:p>
          <a:p>
            <a:pPr marL="0" marR="0" indent="0" algn="just" fontAlgn="base" latinLnBrk="1">
              <a:lnSpc>
                <a:spcPct val="107000"/>
              </a:lnSpc>
              <a:spcBef>
                <a:spcPts val="0"/>
              </a:spcBef>
              <a:spcAft>
                <a:spcPts val="800"/>
              </a:spcAft>
              <a:buNone/>
            </a:pPr>
            <a:endParaRPr lang="en-US" sz="1800"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1800" u="sng"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Mark joined Paul’s mission team, but not successful. </a:t>
            </a:r>
          </a:p>
          <a:p>
            <a:pPr marL="0" marR="0" indent="0" algn="just" fontAlgn="base" latinLnBrk="1">
              <a:lnSpc>
                <a:spcPct val="107000"/>
              </a:lnSpc>
              <a:spcBef>
                <a:spcPts val="0"/>
              </a:spcBef>
              <a:spcAft>
                <a:spcPts val="800"/>
              </a:spcAft>
              <a:buNone/>
            </a:pPr>
            <a:endPar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 15:36-39 , ‘</a:t>
            </a:r>
            <a:r>
              <a:rPr lang="en-US" sz="1800" b="0" i="0" dirty="0">
                <a:solidFill>
                  <a:srgbClr val="000000"/>
                </a:solidFill>
                <a:effectLst/>
                <a:latin typeface="Arial" panose="020B0604020202020204" pitchFamily="34" charset="0"/>
                <a:cs typeface="Arial" panose="020B0604020202020204" pitchFamily="34" charset="0"/>
              </a:rPr>
              <a:t>Some time later Paul said to Barnabas, “Let us go back and visit the believers in all the towns where we preached the word of the Lord and see how they are doing.” Barnabas wanted to take John, also called Mark, with them, but Paul did not think it wise to take him, because he had deserted them in Pamphylia and had not continued with them in the work.. They had such a sharp disagreement that they parted company. Barnabas took Mark and sailed for Cyprus’.</a:t>
            </a:r>
            <a:endParaRPr lang="en-US" sz="180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endParaRPr lang="en-US" dirty="0"/>
          </a:p>
        </p:txBody>
      </p:sp>
    </p:spTree>
    <p:extLst>
      <p:ext uri="{BB962C8B-B14F-4D97-AF65-F5344CB8AC3E}">
        <p14:creationId xmlns:p14="http://schemas.microsoft.com/office/powerpoint/2010/main" val="117479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69368</TotalTime>
  <Words>1525</Words>
  <Application>Microsoft Office PowerPoint</Application>
  <PresentationFormat>와이드스크린</PresentationFormat>
  <Paragraphs>170</Paragraphs>
  <Slides>16</Slides>
  <Notes>2</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굴림</vt:lpstr>
      <vt:lpstr>맑은 고딕</vt:lpstr>
      <vt:lpstr>Arial</vt:lpstr>
      <vt:lpstr>Calibri</vt:lpstr>
      <vt:lpstr>Office Theme</vt:lpstr>
      <vt:lpstr>PowerPoint 프레젠테이션</vt:lpstr>
      <vt:lpstr>Questions </vt:lpstr>
      <vt:lpstr>Bible and Africa</vt:lpstr>
      <vt:lpstr>PowerPoint 프레젠테이션</vt:lpstr>
      <vt:lpstr>Mark in the New Testament</vt:lpstr>
      <vt:lpstr>Mark in the history</vt:lpstr>
      <vt:lpstr>1) Mark in Africa</vt:lpstr>
      <vt:lpstr>2) Mark in Jerusalem </vt:lpstr>
      <vt:lpstr>3) Peter and Paul</vt:lpstr>
      <vt:lpstr>4) To Alexandria again</vt:lpstr>
      <vt:lpstr>5) Martyrdom</vt:lpstr>
      <vt:lpstr>PowerPoint 프레젠테이션</vt:lpstr>
      <vt:lpstr>African Church after Mark </vt:lpstr>
      <vt:lpstr>2) Church fathers for 500 years</vt:lpstr>
      <vt:lpstr>7 Major influences of the early African churches on the Christian Church</vt:lpstr>
      <vt:lpstr>Summary and Discussion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6186</cp:revision>
  <cp:lastPrinted>2024-09-02T05:18:28Z</cp:lastPrinted>
  <dcterms:created xsi:type="dcterms:W3CDTF">2002-03-29T13:11:19Z</dcterms:created>
  <dcterms:modified xsi:type="dcterms:W3CDTF">2025-05-05T18:31:52Z</dcterms:modified>
</cp:coreProperties>
</file>