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17"/>
  </p:notesMasterIdLst>
  <p:sldIdLst>
    <p:sldId id="14703" r:id="rId2"/>
    <p:sldId id="17102" r:id="rId3"/>
    <p:sldId id="17105" r:id="rId4"/>
    <p:sldId id="17107" r:id="rId5"/>
    <p:sldId id="17108" r:id="rId6"/>
    <p:sldId id="17109" r:id="rId7"/>
    <p:sldId id="17111" r:id="rId8"/>
    <p:sldId id="17110" r:id="rId9"/>
    <p:sldId id="17113" r:id="rId10"/>
    <p:sldId id="17115" r:id="rId11"/>
    <p:sldId id="17117" r:id="rId12"/>
    <p:sldId id="17116" r:id="rId13"/>
    <p:sldId id="17118" r:id="rId14"/>
    <p:sldId id="17119" r:id="rId15"/>
    <p:sldId id="17120" r:id="rId16"/>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03230"/>
    <a:srgbClr val="FF9900"/>
    <a:srgbClr val="336600"/>
    <a:srgbClr val="3333FF"/>
    <a:srgbClr val="CC00FF"/>
    <a:srgbClr val="FAD925"/>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5294" autoAdjust="0"/>
  </p:normalViewPr>
  <p:slideViewPr>
    <p:cSldViewPr>
      <p:cViewPr varScale="1">
        <p:scale>
          <a:sx n="91" d="100"/>
          <a:sy n="91" d="100"/>
        </p:scale>
        <p:origin x="67" y="245"/>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5/9/2025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5/9/2025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5/9/2025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5/9/2025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5/9/2025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5/9/2025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5/9/2025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5/9/2025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5/9/2025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5/9/2025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5/9/2025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5/9/2025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3" name="부제 3"/>
          <p:cNvSpPr txBox="1">
            <a:spLocks/>
          </p:cNvSpPr>
          <p:nvPr/>
        </p:nvSpPr>
        <p:spPr bwMode="auto">
          <a:xfrm>
            <a:off x="1595497" y="1728192"/>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7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Paul</a:t>
            </a:r>
            <a:r>
              <a:rPr kumimoji="0" lang="en-US" altLang="ko-KR" sz="6600" dirty="0">
                <a:solidFill>
                  <a:schemeClr val="bg1"/>
                </a:solidFill>
                <a:effectLst>
                  <a:outerShdw blurRad="38100" dist="38100" dir="2700000" algn="tl">
                    <a:srgbClr val="000000">
                      <a:alpha val="43137"/>
                    </a:srgbClr>
                  </a:outerShdw>
                </a:effectLst>
                <a:latin typeface="+mn-ea"/>
                <a:ea typeface="+mn-ea"/>
              </a:rPr>
              <a:t> </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endParaRPr kumimoji="0" lang="ko-KR" altLang="en-US" sz="4400" b="0" dirty="0">
              <a:latin typeface="+mn-ea"/>
              <a:ea typeface="+mn-ea"/>
            </a:endParaRP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67D9AEE-0653-46CE-932C-DAD73669D8A1}"/>
              </a:ext>
            </a:extLst>
          </p:cNvPr>
          <p:cNvSpPr>
            <a:spLocks noGrp="1"/>
          </p:cNvSpPr>
          <p:nvPr>
            <p:ph type="title"/>
          </p:nvPr>
        </p:nvSpPr>
        <p:spPr>
          <a:xfrm>
            <a:off x="609600" y="275167"/>
            <a:ext cx="5774432" cy="1143000"/>
          </a:xfrm>
        </p:spPr>
        <p:txBody>
          <a:bodyPr/>
          <a:lstStyle/>
          <a:p>
            <a:r>
              <a:rPr lang="en-US" sz="2800" b="1" u="sng" dirty="0">
                <a:latin typeface="Arial" panose="020B0604020202020204" pitchFamily="34" charset="0"/>
                <a:cs typeface="Arial" panose="020B0604020202020204" pitchFamily="34" charset="0"/>
              </a:rPr>
              <a:t>2) Romans: Theology of Mission</a:t>
            </a:r>
          </a:p>
        </p:txBody>
      </p:sp>
      <p:graphicFrame>
        <p:nvGraphicFramePr>
          <p:cNvPr id="3" name="표 2">
            <a:extLst>
              <a:ext uri="{FF2B5EF4-FFF2-40B4-BE49-F238E27FC236}">
                <a16:creationId xmlns:a16="http://schemas.microsoft.com/office/drawing/2014/main" id="{D6318F0B-769B-4E8B-A3B0-39CF51F2E86E}"/>
              </a:ext>
            </a:extLst>
          </p:cNvPr>
          <p:cNvGraphicFramePr>
            <a:graphicFrameLocks noGrp="1"/>
          </p:cNvGraphicFramePr>
          <p:nvPr>
            <p:extLst>
              <p:ext uri="{D42A27DB-BD31-4B8C-83A1-F6EECF244321}">
                <p14:modId xmlns:p14="http://schemas.microsoft.com/office/powerpoint/2010/main" val="2736898569"/>
              </p:ext>
            </p:extLst>
          </p:nvPr>
        </p:nvGraphicFramePr>
        <p:xfrm>
          <a:off x="695400" y="1340768"/>
          <a:ext cx="8208912" cy="2152775"/>
        </p:xfrm>
        <a:graphic>
          <a:graphicData uri="http://schemas.openxmlformats.org/drawingml/2006/table">
            <a:tbl>
              <a:tblPr/>
              <a:tblGrid>
                <a:gridCol w="1368152">
                  <a:extLst>
                    <a:ext uri="{9D8B030D-6E8A-4147-A177-3AD203B41FA5}">
                      <a16:colId xmlns:a16="http://schemas.microsoft.com/office/drawing/2014/main" val="255807358"/>
                    </a:ext>
                  </a:extLst>
                </a:gridCol>
                <a:gridCol w="1368152">
                  <a:extLst>
                    <a:ext uri="{9D8B030D-6E8A-4147-A177-3AD203B41FA5}">
                      <a16:colId xmlns:a16="http://schemas.microsoft.com/office/drawing/2014/main" val="3989413665"/>
                    </a:ext>
                  </a:extLst>
                </a:gridCol>
                <a:gridCol w="1368152">
                  <a:extLst>
                    <a:ext uri="{9D8B030D-6E8A-4147-A177-3AD203B41FA5}">
                      <a16:colId xmlns:a16="http://schemas.microsoft.com/office/drawing/2014/main" val="3524203353"/>
                    </a:ext>
                  </a:extLst>
                </a:gridCol>
                <a:gridCol w="1368152">
                  <a:extLst>
                    <a:ext uri="{9D8B030D-6E8A-4147-A177-3AD203B41FA5}">
                      <a16:colId xmlns:a16="http://schemas.microsoft.com/office/drawing/2014/main" val="902510158"/>
                    </a:ext>
                  </a:extLst>
                </a:gridCol>
                <a:gridCol w="1368152">
                  <a:extLst>
                    <a:ext uri="{9D8B030D-6E8A-4147-A177-3AD203B41FA5}">
                      <a16:colId xmlns:a16="http://schemas.microsoft.com/office/drawing/2014/main" val="78470246"/>
                    </a:ext>
                  </a:extLst>
                </a:gridCol>
                <a:gridCol w="1368152">
                  <a:extLst>
                    <a:ext uri="{9D8B030D-6E8A-4147-A177-3AD203B41FA5}">
                      <a16:colId xmlns:a16="http://schemas.microsoft.com/office/drawing/2014/main" val="981056486"/>
                    </a:ext>
                  </a:extLst>
                </a:gridCol>
              </a:tblGrid>
              <a:tr h="383833">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gridSpan="4">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1-11</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12-16</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359882"/>
                  </a:ext>
                </a:extLst>
              </a:tr>
              <a:tr h="383833">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Focus</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gridSpan="4">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Faith (Believing)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Ethic (Living)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732067"/>
                  </a:ext>
                </a:extLst>
              </a:tr>
              <a:tr h="383833">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Reference</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1:1-3:21</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3:22-5:21</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6:1-8:17</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9:1-11:36</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12:1-16;27</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456484"/>
                  </a:ext>
                </a:extLst>
              </a:tr>
              <a:tr h="720708">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Topic</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Salvation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Sanctification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Sovereignty</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Spiritual Life</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9524219"/>
                  </a:ext>
                </a:extLst>
              </a:tr>
            </a:tbl>
          </a:graphicData>
        </a:graphic>
      </p:graphicFrame>
      <p:graphicFrame>
        <p:nvGraphicFramePr>
          <p:cNvPr id="4" name="표 3">
            <a:extLst>
              <a:ext uri="{FF2B5EF4-FFF2-40B4-BE49-F238E27FC236}">
                <a16:creationId xmlns:a16="http://schemas.microsoft.com/office/drawing/2014/main" id="{63965BB9-AB4B-4D3C-9594-81243760D96D}"/>
              </a:ext>
            </a:extLst>
          </p:cNvPr>
          <p:cNvGraphicFramePr>
            <a:graphicFrameLocks noGrp="1"/>
          </p:cNvGraphicFramePr>
          <p:nvPr>
            <p:extLst>
              <p:ext uri="{D42A27DB-BD31-4B8C-83A1-F6EECF244321}">
                <p14:modId xmlns:p14="http://schemas.microsoft.com/office/powerpoint/2010/main" val="3555113503"/>
              </p:ext>
            </p:extLst>
          </p:nvPr>
        </p:nvGraphicFramePr>
        <p:xfrm>
          <a:off x="695400" y="4941168"/>
          <a:ext cx="8276758" cy="1340931"/>
        </p:xfrm>
        <a:graphic>
          <a:graphicData uri="http://schemas.openxmlformats.org/drawingml/2006/table">
            <a:tbl>
              <a:tblPr/>
              <a:tblGrid>
                <a:gridCol w="2337596">
                  <a:extLst>
                    <a:ext uri="{9D8B030D-6E8A-4147-A177-3AD203B41FA5}">
                      <a16:colId xmlns:a16="http://schemas.microsoft.com/office/drawing/2014/main" val="3643182080"/>
                    </a:ext>
                  </a:extLst>
                </a:gridCol>
                <a:gridCol w="2969581">
                  <a:extLst>
                    <a:ext uri="{9D8B030D-6E8A-4147-A177-3AD203B41FA5}">
                      <a16:colId xmlns:a16="http://schemas.microsoft.com/office/drawing/2014/main" val="2911607752"/>
                    </a:ext>
                  </a:extLst>
                </a:gridCol>
                <a:gridCol w="2969581">
                  <a:extLst>
                    <a:ext uri="{9D8B030D-6E8A-4147-A177-3AD203B41FA5}">
                      <a16:colId xmlns:a16="http://schemas.microsoft.com/office/drawing/2014/main" val="2876758297"/>
                    </a:ext>
                  </a:extLst>
                </a:gridCol>
              </a:tblGrid>
              <a:tr h="0">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ch 1</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ch 2</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ch 3</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100730"/>
                  </a:ext>
                </a:extLst>
              </a:tr>
              <a:tr h="0">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 of the Gentiles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 of the Jews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Sin of All men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1972361"/>
                  </a:ext>
                </a:extLst>
              </a:tr>
              <a:tr h="0">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Not knowing God (1:21)</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Not acting God(2:23)</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Not accepting God (3:9)</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3536507"/>
                  </a:ext>
                </a:extLst>
              </a:tr>
            </a:tbl>
          </a:graphicData>
        </a:graphic>
      </p:graphicFrame>
      <p:sp>
        <p:nvSpPr>
          <p:cNvPr id="5" name="Rectangle 1">
            <a:extLst>
              <a:ext uri="{FF2B5EF4-FFF2-40B4-BE49-F238E27FC236}">
                <a16:creationId xmlns:a16="http://schemas.microsoft.com/office/drawing/2014/main" id="{7F21082C-9414-4FED-B2DD-08EC157AD0AD}"/>
              </a:ext>
            </a:extLst>
          </p:cNvPr>
          <p:cNvSpPr>
            <a:spLocks noChangeArrowheads="1"/>
          </p:cNvSpPr>
          <p:nvPr/>
        </p:nvSpPr>
        <p:spPr bwMode="auto">
          <a:xfrm>
            <a:off x="609600" y="4072136"/>
            <a:ext cx="604820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맑은 고딕" panose="020B0503020000020004" pitchFamily="50" charset="-127"/>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0" dirty="0">
                <a:ln>
                  <a:noFill/>
                </a:ln>
                <a:solidFill>
                  <a:srgbClr val="000000"/>
                </a:solidFill>
                <a:effectLst/>
                <a:ea typeface="맑은 고딕" panose="020B0503020000020004" pitchFamily="50" charset="-127"/>
                <a:cs typeface="Arial" panose="020B0604020202020204" pitchFamily="34" charset="0"/>
              </a:rPr>
              <a:t>(1) Missions are necessary because of human sin.</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함초롬바탕" panose="02030604000101010101" pitchFamily="18" charset="-127"/>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그림 6">
            <a:extLst>
              <a:ext uri="{FF2B5EF4-FFF2-40B4-BE49-F238E27FC236}">
                <a16:creationId xmlns:a16="http://schemas.microsoft.com/office/drawing/2014/main" id="{5910FC91-C7D6-4829-B66B-58B9834339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2344" y="2348880"/>
            <a:ext cx="2857500" cy="3024335"/>
          </a:xfrm>
          <a:prstGeom prst="rect">
            <a:avLst/>
          </a:prstGeom>
        </p:spPr>
      </p:pic>
    </p:spTree>
    <p:extLst>
      <p:ext uri="{BB962C8B-B14F-4D97-AF65-F5344CB8AC3E}">
        <p14:creationId xmlns:p14="http://schemas.microsoft.com/office/powerpoint/2010/main" val="851710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BC30DB6-FE7E-4ADE-86E2-F5340F88963F}"/>
              </a:ext>
            </a:extLst>
          </p:cNvPr>
          <p:cNvSpPr txBox="1"/>
          <p:nvPr/>
        </p:nvSpPr>
        <p:spPr>
          <a:xfrm>
            <a:off x="479376" y="548680"/>
            <a:ext cx="11161240" cy="5923929"/>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(2) The gospel is salvation, so missions are necessary.</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3:24-25, "and we are freely justified by his grace through the redemption that came by Christ Jesus. God presented him as a sacrifice of atonement, through his blood in his blood. He did this to demonstrate his justice, because in his forbearance he had left the sins committed beforehand unpunished".</a:t>
            </a: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(3) We must do missionary work because we become holy when we are saved</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6:8, Now if we died with Christ, we believe that we will also live with him. </a:t>
            </a:r>
          </a:p>
          <a:p>
            <a:pPr marL="0" marR="0" indent="0" algn="just" fontAlgn="base" latinLnBrk="1">
              <a:lnSpc>
                <a:spcPct val="107000"/>
              </a:lnSpc>
              <a:spcBef>
                <a:spcPts val="0"/>
              </a:spcBef>
              <a:spcAft>
                <a:spcPts val="800"/>
              </a:spcAft>
            </a:pPr>
            <a:endPar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(4) We are transformed through the presence of the Holy Spirit</a:t>
            </a:r>
            <a:r>
              <a:rPr lang="en-US" sz="20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8:9, “if the Spirit of God lives in you.” verse 11, Romans 8:11, “if the Spirit of him who raised Jesus from the dead is living in you”.. Romans 8:26-27 today. “In the same way the Spirit helps us in our weakness, and we do not know how to pray as we ought, but the Spirit Himself intercedes for us with groanings too deep for words. He who searches hearts knows the thoughts of the Spirit, because the Spirit intercedes for the saints according to the will of God.”</a:t>
            </a:r>
            <a:endParaRPr lang="en-US" sz="20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3999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98ADBE-0F47-44ED-B6A3-EBDE5CDFC127}"/>
              </a:ext>
            </a:extLst>
          </p:cNvPr>
          <p:cNvSpPr txBox="1"/>
          <p:nvPr/>
        </p:nvSpPr>
        <p:spPr>
          <a:xfrm>
            <a:off x="551384" y="1412776"/>
            <a:ext cx="10972800" cy="3706079"/>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(5) We must do missionary work so that all Gentiles can be saved along with the Jews.</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11:25 I do not want you to be ignorant of this mystery, brothers and sisters, so that you may not be conceited: Israel has experienced a hardening in part until the full number of the Gentiles has come in. </a:t>
            </a:r>
          </a:p>
          <a:p>
            <a:pPr marL="0" marR="0" indent="0" algn="just" fontAlgn="base" latinLnBrk="1">
              <a:lnSpc>
                <a:spcPct val="107000"/>
              </a:lnSpc>
              <a:spcBef>
                <a:spcPts val="0"/>
              </a:spcBef>
              <a:spcAft>
                <a:spcPts val="800"/>
              </a:spcAft>
            </a:pP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(6) Missions make people worship God.</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Romans 12:1, ‘12 Therefore, I urge you, brothers and sisters, in view of God’s mercy, to offer your bodies as a living sacrifice, holy and pleasing to God—this is your true and proper worship. </a:t>
            </a:r>
            <a:endParaRPr lang="en-US" sz="20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854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D111CE5-292D-4950-BC8A-8D76C0276ECC}"/>
              </a:ext>
            </a:extLst>
          </p:cNvPr>
          <p:cNvSpPr>
            <a:spLocks noGrp="1"/>
          </p:cNvSpPr>
          <p:nvPr>
            <p:ph type="title"/>
          </p:nvPr>
        </p:nvSpPr>
        <p:spPr>
          <a:xfrm>
            <a:off x="609600" y="275167"/>
            <a:ext cx="5702424" cy="1143000"/>
          </a:xfrm>
        </p:spPr>
        <p:txBody>
          <a:bodyPr/>
          <a:lstStyle/>
          <a:p>
            <a:r>
              <a:rPr lang="en-US" sz="2800" b="1" u="sng" dirty="0">
                <a:latin typeface="Arial" panose="020B0604020202020204" pitchFamily="34" charset="0"/>
                <a:cs typeface="Arial" panose="020B0604020202020204" pitchFamily="34" charset="0"/>
              </a:rPr>
              <a:t>3) Ephesians: Missional Church</a:t>
            </a:r>
          </a:p>
        </p:txBody>
      </p:sp>
      <p:graphicFrame>
        <p:nvGraphicFramePr>
          <p:cNvPr id="3" name="표 2">
            <a:extLst>
              <a:ext uri="{FF2B5EF4-FFF2-40B4-BE49-F238E27FC236}">
                <a16:creationId xmlns:a16="http://schemas.microsoft.com/office/drawing/2014/main" id="{0F9344FC-F018-4854-8772-32DE3DC4AF47}"/>
              </a:ext>
            </a:extLst>
          </p:cNvPr>
          <p:cNvGraphicFramePr>
            <a:graphicFrameLocks noGrp="1"/>
          </p:cNvGraphicFramePr>
          <p:nvPr>
            <p:extLst>
              <p:ext uri="{D42A27DB-BD31-4B8C-83A1-F6EECF244321}">
                <p14:modId xmlns:p14="http://schemas.microsoft.com/office/powerpoint/2010/main" val="3674113054"/>
              </p:ext>
            </p:extLst>
          </p:nvPr>
        </p:nvGraphicFramePr>
        <p:xfrm>
          <a:off x="705036" y="1418167"/>
          <a:ext cx="7983252" cy="1816927"/>
        </p:xfrm>
        <a:graphic>
          <a:graphicData uri="http://schemas.openxmlformats.org/drawingml/2006/table">
            <a:tbl>
              <a:tblPr/>
              <a:tblGrid>
                <a:gridCol w="1330542">
                  <a:extLst>
                    <a:ext uri="{9D8B030D-6E8A-4147-A177-3AD203B41FA5}">
                      <a16:colId xmlns:a16="http://schemas.microsoft.com/office/drawing/2014/main" val="1421553952"/>
                    </a:ext>
                  </a:extLst>
                </a:gridCol>
                <a:gridCol w="1330542">
                  <a:extLst>
                    <a:ext uri="{9D8B030D-6E8A-4147-A177-3AD203B41FA5}">
                      <a16:colId xmlns:a16="http://schemas.microsoft.com/office/drawing/2014/main" val="1195030437"/>
                    </a:ext>
                  </a:extLst>
                </a:gridCol>
                <a:gridCol w="1330542">
                  <a:extLst>
                    <a:ext uri="{9D8B030D-6E8A-4147-A177-3AD203B41FA5}">
                      <a16:colId xmlns:a16="http://schemas.microsoft.com/office/drawing/2014/main" val="4095943267"/>
                    </a:ext>
                  </a:extLst>
                </a:gridCol>
                <a:gridCol w="1330542">
                  <a:extLst>
                    <a:ext uri="{9D8B030D-6E8A-4147-A177-3AD203B41FA5}">
                      <a16:colId xmlns:a16="http://schemas.microsoft.com/office/drawing/2014/main" val="433809680"/>
                    </a:ext>
                  </a:extLst>
                </a:gridCol>
                <a:gridCol w="1330542">
                  <a:extLst>
                    <a:ext uri="{9D8B030D-6E8A-4147-A177-3AD203B41FA5}">
                      <a16:colId xmlns:a16="http://schemas.microsoft.com/office/drawing/2014/main" val="2043740351"/>
                    </a:ext>
                  </a:extLst>
                </a:gridCol>
                <a:gridCol w="1330542">
                  <a:extLst>
                    <a:ext uri="{9D8B030D-6E8A-4147-A177-3AD203B41FA5}">
                      <a16:colId xmlns:a16="http://schemas.microsoft.com/office/drawing/2014/main" val="3900482774"/>
                    </a:ext>
                  </a:extLst>
                </a:gridCol>
              </a:tblGrid>
              <a:tr h="265058">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3</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5</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맑은 고딕" panose="020B0503020000020004" pitchFamily="50" charset="-127"/>
                          <a:ea typeface="맑은 고딕" panose="020B0503020000020004" pitchFamily="50" charset="-127"/>
                        </a:rPr>
                        <a:t>6</a:t>
                      </a:r>
                      <a:endParaRPr lang="en-US" sz="1800" kern="100" spc="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1121450"/>
                  </a:ext>
                </a:extLst>
              </a:tr>
              <a:tr h="265058">
                <a:tc gridSpan="2">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God</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Church</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World</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13582635"/>
                  </a:ext>
                </a:extLst>
              </a:tr>
              <a:tr h="730313">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Trinity God</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Jesus</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Nature of Church</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Ministry of Church</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Family in the world</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맑은 고딕" panose="020B0503020000020004" pitchFamily="50" charset="-127"/>
                          <a:ea typeface="맑은 고딕" panose="020B0503020000020004" pitchFamily="50" charset="-127"/>
                        </a:rPr>
                        <a:t>Spiritual warfare in the world</a:t>
                      </a:r>
                      <a:endParaRPr lang="en-US" sz="1800" kern="100" spc="0" dirty="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1971116"/>
                  </a:ext>
                </a:extLst>
              </a:tr>
              <a:tr h="265058">
                <a:tc gridSpan="2">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Preparation of mission</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Missional Church</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Missional world</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622253332"/>
                  </a:ext>
                </a:extLst>
              </a:tr>
            </a:tbl>
          </a:graphicData>
        </a:graphic>
      </p:graphicFrame>
      <p:graphicFrame>
        <p:nvGraphicFramePr>
          <p:cNvPr id="4" name="표 3">
            <a:extLst>
              <a:ext uri="{FF2B5EF4-FFF2-40B4-BE49-F238E27FC236}">
                <a16:creationId xmlns:a16="http://schemas.microsoft.com/office/drawing/2014/main" id="{A01FF518-8923-4134-B025-D7F093EAC675}"/>
              </a:ext>
            </a:extLst>
          </p:cNvPr>
          <p:cNvGraphicFramePr>
            <a:graphicFrameLocks noGrp="1"/>
          </p:cNvGraphicFramePr>
          <p:nvPr>
            <p:extLst>
              <p:ext uri="{D42A27DB-BD31-4B8C-83A1-F6EECF244321}">
                <p14:modId xmlns:p14="http://schemas.microsoft.com/office/powerpoint/2010/main" val="2252124042"/>
              </p:ext>
            </p:extLst>
          </p:nvPr>
        </p:nvGraphicFramePr>
        <p:xfrm>
          <a:off x="796860" y="4602703"/>
          <a:ext cx="7891429" cy="2137855"/>
        </p:xfrm>
        <a:graphic>
          <a:graphicData uri="http://schemas.openxmlformats.org/drawingml/2006/table">
            <a:tbl>
              <a:tblPr/>
              <a:tblGrid>
                <a:gridCol w="1260737">
                  <a:extLst>
                    <a:ext uri="{9D8B030D-6E8A-4147-A177-3AD203B41FA5}">
                      <a16:colId xmlns:a16="http://schemas.microsoft.com/office/drawing/2014/main" val="1947584971"/>
                    </a:ext>
                  </a:extLst>
                </a:gridCol>
                <a:gridCol w="883811">
                  <a:extLst>
                    <a:ext uri="{9D8B030D-6E8A-4147-A177-3AD203B41FA5}">
                      <a16:colId xmlns:a16="http://schemas.microsoft.com/office/drawing/2014/main" val="2628616956"/>
                    </a:ext>
                  </a:extLst>
                </a:gridCol>
                <a:gridCol w="5746881">
                  <a:extLst>
                    <a:ext uri="{9D8B030D-6E8A-4147-A177-3AD203B41FA5}">
                      <a16:colId xmlns:a16="http://schemas.microsoft.com/office/drawing/2014/main" val="2568684618"/>
                    </a:ext>
                  </a:extLst>
                </a:gridCol>
              </a:tblGrid>
              <a:tr h="0">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God</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1:3-6</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1:4, ‘For he chose us in him before the creation of the world’. God the Father created the world, chose us, and foreordained us. (Ceation, ELection, Predestination)</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208616"/>
                  </a:ext>
                </a:extLst>
              </a:tr>
              <a:tr h="0">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Christ</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1:7-12</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1:7, ‘In him we have redemption through his blood his, the forgiveness of sins. Jesus atoned for our sins and adopted us. (Redemption, Forgiveness, Adoption)</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116068"/>
                  </a:ext>
                </a:extLst>
              </a:tr>
              <a:tr h="0">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Holy Spirit</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1:13-14</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1:13, “You were marked in him with a seal, the promised Holy Spirit (Hearing, Sealing, Guarantee)</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144116"/>
                  </a:ext>
                </a:extLst>
              </a:tr>
            </a:tbl>
          </a:graphicData>
        </a:graphic>
      </p:graphicFrame>
      <p:sp>
        <p:nvSpPr>
          <p:cNvPr id="5" name="Rectangle 1">
            <a:extLst>
              <a:ext uri="{FF2B5EF4-FFF2-40B4-BE49-F238E27FC236}">
                <a16:creationId xmlns:a16="http://schemas.microsoft.com/office/drawing/2014/main" id="{3F32A833-1ED7-4C11-8DEF-395FD913EBCF}"/>
              </a:ext>
            </a:extLst>
          </p:cNvPr>
          <p:cNvSpPr>
            <a:spLocks noChangeArrowheads="1"/>
          </p:cNvSpPr>
          <p:nvPr/>
        </p:nvSpPr>
        <p:spPr bwMode="auto">
          <a:xfrm>
            <a:off x="724508" y="3455712"/>
            <a:ext cx="8467836"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(1) Chapter 1-2 is the trinitarian God’s preparation for mission</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함초롬바탕" panose="02030604000101010101" pitchFamily="18" charset="-127"/>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그림 6">
            <a:extLst>
              <a:ext uri="{FF2B5EF4-FFF2-40B4-BE49-F238E27FC236}">
                <a16:creationId xmlns:a16="http://schemas.microsoft.com/office/drawing/2014/main" id="{9ECC2795-8A46-41CF-9724-AB40FF9A0D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312" y="2636912"/>
            <a:ext cx="3024758" cy="2808312"/>
          </a:xfrm>
          <a:prstGeom prst="rect">
            <a:avLst/>
          </a:prstGeom>
        </p:spPr>
      </p:pic>
    </p:spTree>
    <p:extLst>
      <p:ext uri="{BB962C8B-B14F-4D97-AF65-F5344CB8AC3E}">
        <p14:creationId xmlns:p14="http://schemas.microsoft.com/office/powerpoint/2010/main" val="4068338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39968D-2874-4C2F-A9A2-DFDA9FB53F3B}"/>
              </a:ext>
            </a:extLst>
          </p:cNvPr>
          <p:cNvSpPr>
            <a:spLocks noChangeArrowheads="1"/>
          </p:cNvSpPr>
          <p:nvPr/>
        </p:nvSpPr>
        <p:spPr bwMode="auto">
          <a:xfrm>
            <a:off x="589108" y="620688"/>
            <a:ext cx="1219200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(2) Chapter 3-4 is the characteristics of the missional church. </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3" name="_x486968400">
            <a:extLst>
              <a:ext uri="{FF2B5EF4-FFF2-40B4-BE49-F238E27FC236}">
                <a16:creationId xmlns:a16="http://schemas.microsoft.com/office/drawing/2014/main" id="{C17EBDD2-EC9D-4B01-852C-4961F904E0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00" y="1060298"/>
            <a:ext cx="6840760" cy="8269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2CC49C3B-BE9B-483A-A5E6-C1F3CFE3F537}"/>
              </a:ext>
            </a:extLst>
          </p:cNvPr>
          <p:cNvSpPr>
            <a:spLocks noChangeArrowheads="1"/>
          </p:cNvSpPr>
          <p:nvPr/>
        </p:nvSpPr>
        <p:spPr bwMode="auto">
          <a:xfrm rot="10800000" flipV="1">
            <a:off x="589108" y="2060848"/>
            <a:ext cx="11247040" cy="497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나눔고딕" panose="020D0604000000000000" pitchFamily="50" charset="-127"/>
                <a:cs typeface="Arial" panose="020B0604020202020204" pitchFamily="34" charset="0"/>
              </a:rPr>
              <a:t>4:7 4:11-12 4:15-16</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In Chapter 3-4, the order of forming the church is that God first gives ‘gifts’, sets up ‘workers’ who fit those gifts, and the ‘body of Christ’ is built up through those workers.</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cs typeface="Arial" panose="020B0604020202020204" pitchFamily="34" charset="0"/>
              </a:rPr>
              <a:t>  </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Gift-oriented ministry</a:t>
            </a:r>
          </a:p>
          <a:p>
            <a:pPr marR="0" lvl="0" algn="l" defTabSz="914400" rtl="0" eaLnBrk="0" fontAlgn="base" latinLnBrk="0" hangingPunct="0">
              <a:lnSpc>
                <a:spcPct val="100000"/>
              </a:lnSpc>
              <a:spcBef>
                <a:spcPct val="0"/>
              </a:spcBef>
              <a:spcAft>
                <a:spcPct val="0"/>
              </a:spcAft>
              <a:buClrTx/>
              <a:buSzTx/>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4:7, ‘to each one of us grace has been given as Christ apportioned it’</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5 ministries (offices)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4:11-12, ‘So Christ himself gave the apostles, the prophets, the evangelist, the pastors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teacher’ (the apostles, the prophets, the evangelist, the pastors and teacher’</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Growing church as a body of Christ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dirty="0">
                <a:solidFill>
                  <a:srgbClr val="000000"/>
                </a:solidFill>
                <a:ea typeface="맑은 고딕" panose="020B0503020000020004" pitchFamily="50" charset="-127"/>
                <a:cs typeface="Arial" panose="020B0604020202020204" pitchFamily="34" charset="0"/>
              </a:rPr>
              <a:t>     </a:t>
            </a: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4:16, ‘From him the whole body, joined and held together’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dirty="0">
              <a:solidFill>
                <a:srgbClr val="000000"/>
              </a:solidFill>
              <a:latin typeface="맑은 고딕" panose="020B0503020000020004" pitchFamily="50" charset="-127"/>
              <a:ea typeface="맑은 고딕" panose="020B0503020000020004"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cs typeface="Arial" panose="020B0604020202020204" pitchFamily="34" charset="0"/>
              </a:rPr>
              <a:t>  </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(3) Chapter 5-6 is the mission field. </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맑은 고딕" panose="020B0503020000020004" pitchFamily="50" charset="-127"/>
                <a:cs typeface="Arial" panose="020B0604020202020204" pitchFamily="34" charset="0"/>
              </a:rPr>
              <a:t>5:18, Do not get drunk on wine, which leads to debauchery. Instead, be filled with the Spirit.</a:t>
            </a:r>
            <a:endParaRPr kumimoji="0" lang="en-US" altLang="en-US"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0873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70E93E1-6924-47C9-829C-A8DED4BBA2C6}"/>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4. Paul’s Mission Strategy</a:t>
            </a:r>
          </a:p>
        </p:txBody>
      </p:sp>
      <p:graphicFrame>
        <p:nvGraphicFramePr>
          <p:cNvPr id="3" name="표 2">
            <a:extLst>
              <a:ext uri="{FF2B5EF4-FFF2-40B4-BE49-F238E27FC236}">
                <a16:creationId xmlns:a16="http://schemas.microsoft.com/office/drawing/2014/main" id="{D3FF202F-82DF-465F-AEBA-35E3F1B9D30F}"/>
              </a:ext>
            </a:extLst>
          </p:cNvPr>
          <p:cNvGraphicFramePr>
            <a:graphicFrameLocks noGrp="1"/>
          </p:cNvGraphicFramePr>
          <p:nvPr>
            <p:extLst>
              <p:ext uri="{D42A27DB-BD31-4B8C-83A1-F6EECF244321}">
                <p14:modId xmlns:p14="http://schemas.microsoft.com/office/powerpoint/2010/main" val="2997627307"/>
              </p:ext>
            </p:extLst>
          </p:nvPr>
        </p:nvGraphicFramePr>
        <p:xfrm>
          <a:off x="767408" y="1628800"/>
          <a:ext cx="10972800" cy="4680520"/>
        </p:xfrm>
        <a:graphic>
          <a:graphicData uri="http://schemas.openxmlformats.org/drawingml/2006/table">
            <a:tbl>
              <a:tblPr/>
              <a:tblGrid>
                <a:gridCol w="3744416">
                  <a:extLst>
                    <a:ext uri="{9D8B030D-6E8A-4147-A177-3AD203B41FA5}">
                      <a16:colId xmlns:a16="http://schemas.microsoft.com/office/drawing/2014/main" val="4294834864"/>
                    </a:ext>
                  </a:extLst>
                </a:gridCol>
                <a:gridCol w="7228384">
                  <a:extLst>
                    <a:ext uri="{9D8B030D-6E8A-4147-A177-3AD203B41FA5}">
                      <a16:colId xmlns:a16="http://schemas.microsoft.com/office/drawing/2014/main" val="1348161497"/>
                    </a:ext>
                  </a:extLst>
                </a:gridCol>
              </a:tblGrid>
              <a:tr h="1170130">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City-centered Mission </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맑은 고딕" panose="020B0503020000020004" pitchFamily="50" charset="-127"/>
                          <a:ea typeface="맑은 고딕" panose="020B0503020000020004" pitchFamily="50" charset="-127"/>
                        </a:rPr>
                        <a:t>Paul's mission was the center of the metropolis. A major metropolis is Antioch (Syria), Thessalonica (Macedonia), Corinth (Achaia), Ephesus (Asia), Rome (Italy)</a:t>
                      </a:r>
                      <a:endParaRPr lang="en-US" sz="2000" kern="100" spc="0" dirty="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7627909"/>
                  </a:ext>
                </a:extLst>
              </a:tr>
              <a:tr h="1170130">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 by using the synagogue</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맑은 고딕" panose="020B0503020000020004" pitchFamily="50" charset="-127"/>
                          <a:ea typeface="맑은 고딕" panose="020B0503020000020004" pitchFamily="50" charset="-127"/>
                        </a:rPr>
                        <a:t>Wherever Paul went, he preached and preached in synagogues built for the Jews (4 sermons in the synagogue)</a:t>
                      </a:r>
                      <a:endParaRPr lang="en-US" sz="2000" kern="100" spc="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7982415"/>
                  </a:ext>
                </a:extLst>
              </a:tr>
              <a:tr h="1170130">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Team Mission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맑은 고딕" panose="020B0503020000020004" pitchFamily="50" charset="-127"/>
                          <a:ea typeface="맑은 고딕" panose="020B0503020000020004" pitchFamily="50" charset="-127"/>
                        </a:rPr>
                        <a:t>Paul missions as a team. (Priscilla, Aquilla, Apollo, Epaphra, Epaphroditus, Aristarchus, Gaius, Jason, Timothy, Luke, Mark)</a:t>
                      </a:r>
                      <a:endParaRPr lang="en-US" sz="2000" kern="100" spc="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660049"/>
                  </a:ext>
                </a:extLst>
              </a:tr>
              <a:tr h="1170130">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 Self-Mission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맑은 고딕" panose="020B0503020000020004" pitchFamily="50" charset="-127"/>
                          <a:ea typeface="맑은 고딕" panose="020B0503020000020004" pitchFamily="50" charset="-127"/>
                        </a:rPr>
                        <a:t>Self-Propagation for evangelism, Self-Governance for management, Self-Reliance for supporting </a:t>
                      </a:r>
                      <a:endParaRPr lang="en-US" sz="2000" kern="100" spc="0" dirty="0">
                        <a:solidFill>
                          <a:srgbClr val="000000"/>
                        </a:solidFill>
                        <a:effectLst/>
                        <a:latin typeface="맑은 고딕" panose="020B0503020000020004" pitchFamily="50" charset="-127"/>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894904"/>
                  </a:ext>
                </a:extLst>
              </a:tr>
            </a:tbl>
          </a:graphicData>
        </a:graphic>
      </p:graphicFrame>
    </p:spTree>
    <p:extLst>
      <p:ext uri="{BB962C8B-B14F-4D97-AF65-F5344CB8AC3E}">
        <p14:creationId xmlns:p14="http://schemas.microsoft.com/office/powerpoint/2010/main" val="4003264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FE14A1-7D2C-4181-AEA4-D38DAEB722EA}"/>
              </a:ext>
            </a:extLst>
          </p:cNvPr>
          <p:cNvSpPr>
            <a:spLocks noGrp="1"/>
          </p:cNvSpPr>
          <p:nvPr>
            <p:ph type="title"/>
          </p:nvPr>
        </p:nvSpPr>
        <p:spPr>
          <a:xfrm>
            <a:off x="335360" y="275167"/>
            <a:ext cx="11247040" cy="1143000"/>
          </a:xfrm>
        </p:spPr>
        <p:txBody>
          <a:bodyPr/>
          <a:lstStyle/>
          <a:p>
            <a:r>
              <a:rPr lang="en-US" sz="4000" b="1" u="sng" dirty="0">
                <a:latin typeface="Arial" panose="020B0604020202020204" pitchFamily="34" charset="0"/>
                <a:cs typeface="Arial" panose="020B0604020202020204" pitchFamily="34" charset="0"/>
              </a:rPr>
              <a:t>Who was Paul?</a:t>
            </a:r>
          </a:p>
        </p:txBody>
      </p:sp>
      <p:sp>
        <p:nvSpPr>
          <p:cNvPr id="6" name="내용 개체 틀 5">
            <a:extLst>
              <a:ext uri="{FF2B5EF4-FFF2-40B4-BE49-F238E27FC236}">
                <a16:creationId xmlns:a16="http://schemas.microsoft.com/office/drawing/2014/main" id="{6F2897BD-99E7-49FA-B292-19A6225C4A05}"/>
              </a:ext>
            </a:extLst>
          </p:cNvPr>
          <p:cNvSpPr>
            <a:spLocks noGrp="1"/>
          </p:cNvSpPr>
          <p:nvPr>
            <p:ph idx="1"/>
          </p:nvPr>
        </p:nvSpPr>
        <p:spPr>
          <a:xfrm>
            <a:off x="609600" y="1340768"/>
            <a:ext cx="7934672" cy="4784867"/>
          </a:xfrm>
        </p:spPr>
        <p:txBody>
          <a:bodyPr/>
          <a:lstStyle/>
          <a:p>
            <a:pPr marL="0" indent="0">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Sherman. E. Johnson,</a:t>
            </a: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indent="0">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Apostle Paul was one of the greatest men in human history, regardless of whether he believed in God or not. First of all, he was a great traveler. Paul traveled more than 50,000 miles abroad. Paul lived in three worlds. He was born a Hebrew and lived in the Jewish world, was born a Roman citizen and lived in the world of Greek and Roman civilization, and was reborn as a Christian. He was also a great missionary. He entered the Greco-Roman society, evangelized them in the name of Jesus Christ, and founded many churches or sowed their seeds. In addition, he was a great theologian. He was the first to systematize Christian faith and theology through 13 epistles written only 20 to 30 years after the resurrection. He was truly a wide-ranging traveler, a pioneering missionary, and a creative religious thinker."</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4" name="그림 3">
            <a:extLst>
              <a:ext uri="{FF2B5EF4-FFF2-40B4-BE49-F238E27FC236}">
                <a16:creationId xmlns:a16="http://schemas.microsoft.com/office/drawing/2014/main" id="{C78136E3-22B6-42F9-9397-D6AAED4A0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312" y="1844824"/>
            <a:ext cx="2520280" cy="3960440"/>
          </a:xfrm>
          <a:prstGeom prst="rect">
            <a:avLst/>
          </a:prstGeom>
        </p:spPr>
      </p:pic>
    </p:spTree>
    <p:extLst>
      <p:ext uri="{BB962C8B-B14F-4D97-AF65-F5344CB8AC3E}">
        <p14:creationId xmlns:p14="http://schemas.microsoft.com/office/powerpoint/2010/main" val="307208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A46FECF-5D6B-4991-9CE5-9EC940146743}"/>
              </a:ext>
            </a:extLst>
          </p:cNvPr>
          <p:cNvSpPr>
            <a:spLocks noGrp="1"/>
          </p:cNvSpPr>
          <p:nvPr>
            <p:ph type="title"/>
          </p:nvPr>
        </p:nvSpPr>
        <p:spPr>
          <a:xfrm>
            <a:off x="-960784" y="275167"/>
            <a:ext cx="12543184" cy="1143000"/>
          </a:xfrm>
        </p:spPr>
        <p:txBody>
          <a:bodyPr/>
          <a:lstStyle/>
          <a:p>
            <a:r>
              <a:rPr lang="en-US" sz="4000" b="1" u="sng" dirty="0">
                <a:latin typeface="Arial" panose="020B0604020202020204" pitchFamily="34" charset="0"/>
                <a:cs typeface="Arial" panose="020B0604020202020204" pitchFamily="34" charset="0"/>
              </a:rPr>
              <a:t>1. Paul’s Life</a:t>
            </a:r>
          </a:p>
        </p:txBody>
      </p:sp>
      <p:sp>
        <p:nvSpPr>
          <p:cNvPr id="3" name="내용 개체 틀 2">
            <a:extLst>
              <a:ext uri="{FF2B5EF4-FFF2-40B4-BE49-F238E27FC236}">
                <a16:creationId xmlns:a16="http://schemas.microsoft.com/office/drawing/2014/main" id="{313E14E8-CF1E-467E-AFCE-8C59E64AA76C}"/>
              </a:ext>
            </a:extLst>
          </p:cNvPr>
          <p:cNvSpPr>
            <a:spLocks noGrp="1"/>
          </p:cNvSpPr>
          <p:nvPr>
            <p:ph idx="1"/>
          </p:nvPr>
        </p:nvSpPr>
        <p:spPr>
          <a:xfrm>
            <a:off x="695400" y="1166283"/>
            <a:ext cx="7502624" cy="4525433"/>
          </a:xfrm>
        </p:spPr>
        <p:txBody>
          <a:bodyPr/>
          <a:lstStyle/>
          <a:p>
            <a:pPr marL="514350" marR="0" indent="-514350" algn="just" fontAlgn="base" latinLnBrk="1">
              <a:lnSpc>
                <a:spcPct val="107000"/>
              </a:lnSpc>
              <a:spcBef>
                <a:spcPts val="0"/>
              </a:spcBef>
              <a:spcAft>
                <a:spcPts val="800"/>
              </a:spcAft>
              <a:buAutoNum type="arabicParenR"/>
            </a:pPr>
            <a:r>
              <a:rPr lang="en-US" sz="2800" b="1"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Birth</a:t>
            </a:r>
          </a:p>
          <a:p>
            <a:pPr marL="514350" marR="0" indent="-514350" algn="just" fontAlgn="base" latinLnBrk="1">
              <a:lnSpc>
                <a:spcPct val="107000"/>
              </a:lnSpc>
              <a:spcBef>
                <a:spcPts val="0"/>
              </a:spcBef>
              <a:spcAft>
                <a:spcPts val="800"/>
              </a:spcAft>
              <a:buAutoNum type="arabicParenR"/>
            </a:pPr>
            <a:endParaRPr lang="en-US" sz="2800" b="1"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21:39. The commander who arrested Paul thought that Paul was an Egyptian who had started a rebellion and wanted to interrogate him. At that time, Paul stated that he was not an Egyptian but a Jew and a citizen of Tarsus. </a:t>
            </a: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22:3, “I am a Jew, born in Tarsus in Cilicia, but brought up in this city, educated under Gamaliel in the strictest of the Law of our fathers.’.</a:t>
            </a: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21:39, Paul described Tarsus as “not a small town, but a city of Tarsus in Cilicia.”</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5" name="그림 4">
            <a:extLst>
              <a:ext uri="{FF2B5EF4-FFF2-40B4-BE49-F238E27FC236}">
                <a16:creationId xmlns:a16="http://schemas.microsoft.com/office/drawing/2014/main" id="{D4FC8EA8-BFC2-4675-945A-A1FE08E996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8288" y="1166284"/>
            <a:ext cx="3067050" cy="2479694"/>
          </a:xfrm>
          <a:prstGeom prst="rect">
            <a:avLst/>
          </a:prstGeom>
        </p:spPr>
      </p:pic>
      <p:pic>
        <p:nvPicPr>
          <p:cNvPr id="7" name="그림 6">
            <a:extLst>
              <a:ext uri="{FF2B5EF4-FFF2-40B4-BE49-F238E27FC236}">
                <a16:creationId xmlns:a16="http://schemas.microsoft.com/office/drawing/2014/main" id="{ED943E0B-CAAF-4FB5-A1CB-C45E4F04B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1002" y="4293096"/>
            <a:ext cx="3024336" cy="2048563"/>
          </a:xfrm>
          <a:prstGeom prst="rect">
            <a:avLst/>
          </a:prstGeom>
        </p:spPr>
      </p:pic>
    </p:spTree>
    <p:extLst>
      <p:ext uri="{BB962C8B-B14F-4D97-AF65-F5344CB8AC3E}">
        <p14:creationId xmlns:p14="http://schemas.microsoft.com/office/powerpoint/2010/main" val="130317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1F88B7B-75F1-44DF-AFAB-4785FC24F123}"/>
              </a:ext>
            </a:extLst>
          </p:cNvPr>
          <p:cNvSpPr>
            <a:spLocks noGrp="1"/>
          </p:cNvSpPr>
          <p:nvPr>
            <p:ph type="title"/>
          </p:nvPr>
        </p:nvSpPr>
        <p:spPr>
          <a:xfrm>
            <a:off x="604912" y="260648"/>
            <a:ext cx="2754784" cy="1143000"/>
          </a:xfrm>
        </p:spPr>
        <p:txBody>
          <a:bodyPr/>
          <a:lstStyle/>
          <a:p>
            <a:r>
              <a:rPr lang="en-US" sz="2800" b="1" u="sng" dirty="0">
                <a:latin typeface="Arial" panose="020B0604020202020204" pitchFamily="34" charset="0"/>
                <a:cs typeface="Arial" panose="020B0604020202020204" pitchFamily="34" charset="0"/>
              </a:rPr>
              <a:t>2) Appearance</a:t>
            </a:r>
          </a:p>
        </p:txBody>
      </p:sp>
      <p:sp>
        <p:nvSpPr>
          <p:cNvPr id="3" name="내용 개체 틀 2">
            <a:extLst>
              <a:ext uri="{FF2B5EF4-FFF2-40B4-BE49-F238E27FC236}">
                <a16:creationId xmlns:a16="http://schemas.microsoft.com/office/drawing/2014/main" id="{4BEB27E3-C122-4A40-BBB7-CA9E12C3C2A7}"/>
              </a:ext>
            </a:extLst>
          </p:cNvPr>
          <p:cNvSpPr>
            <a:spLocks noGrp="1"/>
          </p:cNvSpPr>
          <p:nvPr>
            <p:ph idx="1"/>
          </p:nvPr>
        </p:nvSpPr>
        <p:spPr>
          <a:xfrm>
            <a:off x="609600" y="1600202"/>
            <a:ext cx="7286600" cy="4525433"/>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 Corinthians 10:10. "His letters are solid and powerful, but his physical presence is weak and his speech is not refreshing." </a:t>
            </a: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Acts of Paul’, </a:t>
            </a: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"Paul was very short and bald. His legs were bunions. His eyebrows were straight. His nose was large and almost hooked." If this record is true, Paul was not a very handsome person. He was short and bald. His legs were crooked and his eyebrows were straight. His eyesight was poor and his nose was hooked”. </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5" name="Picture 6" descr="A painting of a person&#10;&#10;Description automatically generated with medium confidence">
            <a:extLst>
              <a:ext uri="{FF2B5EF4-FFF2-40B4-BE49-F238E27FC236}">
                <a16:creationId xmlns:a16="http://schemas.microsoft.com/office/drawing/2014/main" id="{C8A4BE91-10BD-4AAE-96B5-8DBC86A972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0296" y="3700545"/>
            <a:ext cx="2664296" cy="2736304"/>
          </a:xfrm>
          <a:prstGeom prst="rect">
            <a:avLst/>
          </a:prstGeom>
        </p:spPr>
      </p:pic>
      <p:pic>
        <p:nvPicPr>
          <p:cNvPr id="7" name="그림 6">
            <a:extLst>
              <a:ext uri="{FF2B5EF4-FFF2-40B4-BE49-F238E27FC236}">
                <a16:creationId xmlns:a16="http://schemas.microsoft.com/office/drawing/2014/main" id="{DC12690E-FDD4-420A-9216-163DB9E857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0296" y="840118"/>
            <a:ext cx="2592288" cy="2588881"/>
          </a:xfrm>
          <a:prstGeom prst="rect">
            <a:avLst/>
          </a:prstGeom>
        </p:spPr>
      </p:pic>
    </p:spTree>
    <p:extLst>
      <p:ext uri="{BB962C8B-B14F-4D97-AF65-F5344CB8AC3E}">
        <p14:creationId xmlns:p14="http://schemas.microsoft.com/office/powerpoint/2010/main" val="150326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451A37-7BDF-47ED-809F-07FE974B17EF}"/>
              </a:ext>
            </a:extLst>
          </p:cNvPr>
          <p:cNvSpPr>
            <a:spLocks noGrp="1"/>
          </p:cNvSpPr>
          <p:nvPr>
            <p:ph type="title"/>
          </p:nvPr>
        </p:nvSpPr>
        <p:spPr>
          <a:xfrm>
            <a:off x="609600" y="275167"/>
            <a:ext cx="2822104" cy="1143000"/>
          </a:xfrm>
        </p:spPr>
        <p:txBody>
          <a:bodyPr/>
          <a:lstStyle/>
          <a:p>
            <a:r>
              <a:rPr lang="en-US" sz="2800" b="1" u="sng" dirty="0">
                <a:latin typeface="Arial" panose="020B0604020202020204" pitchFamily="34" charset="0"/>
                <a:cs typeface="Arial" panose="020B0604020202020204" pitchFamily="34" charset="0"/>
              </a:rPr>
              <a:t>3) Education </a:t>
            </a:r>
          </a:p>
        </p:txBody>
      </p:sp>
      <p:sp>
        <p:nvSpPr>
          <p:cNvPr id="3" name="내용 개체 틀 2">
            <a:extLst>
              <a:ext uri="{FF2B5EF4-FFF2-40B4-BE49-F238E27FC236}">
                <a16:creationId xmlns:a16="http://schemas.microsoft.com/office/drawing/2014/main" id="{B640E56A-BDF2-4F5C-BC12-C2B571BDA3FB}"/>
              </a:ext>
            </a:extLst>
          </p:cNvPr>
          <p:cNvSpPr>
            <a:spLocks noGrp="1"/>
          </p:cNvSpPr>
          <p:nvPr>
            <p:ph idx="1"/>
          </p:nvPr>
        </p:nvSpPr>
        <p:spPr>
          <a:xfrm>
            <a:off x="609600" y="1600202"/>
            <a:ext cx="6350496" cy="4525433"/>
          </a:xfrm>
        </p:spPr>
        <p:txBody>
          <a:bodyPr/>
          <a:lstStyle/>
          <a:p>
            <a:pPr marL="0" marR="0" indent="0" algn="just" fontAlgn="base" latinLnBrk="1">
              <a:lnSpc>
                <a:spcPct val="107000"/>
              </a:lnSpc>
              <a:spcBef>
                <a:spcPts val="0"/>
              </a:spcBef>
              <a:spcAft>
                <a:spcPts val="800"/>
              </a:spcAft>
              <a:buNone/>
            </a:pPr>
            <a:r>
              <a:rPr lang="en-US" sz="2000" b="1"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 Greek Education</a:t>
            </a:r>
            <a:endParaRPr lang="en-US" sz="2000" b="1"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Greek literature such as Homo and Euripides. Physical education "gymnasium oratory </a:t>
            </a:r>
          </a:p>
          <a:p>
            <a:pPr marL="0" marR="0" indent="0" algn="just" fontAlgn="base" latinLnBrk="1">
              <a:lnSpc>
                <a:spcPct val="107000"/>
              </a:lnSpc>
              <a:spcBef>
                <a:spcPts val="0"/>
              </a:spcBef>
              <a:spcAft>
                <a:spcPts val="800"/>
              </a:spcAft>
              <a:buNone/>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endParaRPr lang="en-US" sz="2000" u="sng"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b="1"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(2) Jewish Education</a:t>
            </a:r>
            <a:endParaRPr lang="en-US" sz="2000" b="1"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22:3, </a:t>
            </a:r>
            <a:r>
              <a:rPr lang="en-US" sz="2000" b="0" i="0" dirty="0">
                <a:solidFill>
                  <a:srgbClr val="000000"/>
                </a:solidFill>
                <a:effectLst/>
                <a:latin typeface="Arial" panose="020B0604020202020204" pitchFamily="34" charset="0"/>
                <a:cs typeface="Arial" panose="020B0604020202020204" pitchFamily="34" charset="0"/>
              </a:rPr>
              <a:t>“I am a Jew, born in Tarsus of Cilicia, but brought up in this city. I studied under Gamaliel and was thoroughly trained in the law of our ancestors. I was just as zealous for God as any of you are today.</a:t>
            </a:r>
            <a:endParaRPr lang="en-US" sz="2000" dirty="0">
              <a:latin typeface="Arial" panose="020B0604020202020204" pitchFamily="34" charset="0"/>
              <a:cs typeface="Arial" panose="020B0604020202020204" pitchFamily="34" charset="0"/>
            </a:endParaRPr>
          </a:p>
        </p:txBody>
      </p:sp>
      <p:pic>
        <p:nvPicPr>
          <p:cNvPr id="5" name="그림 4">
            <a:extLst>
              <a:ext uri="{FF2B5EF4-FFF2-40B4-BE49-F238E27FC236}">
                <a16:creationId xmlns:a16="http://schemas.microsoft.com/office/drawing/2014/main" id="{2F3A1C48-E74B-4256-A182-0C72CF349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2104" y="873863"/>
            <a:ext cx="4550296" cy="2295525"/>
          </a:xfrm>
          <a:prstGeom prst="rect">
            <a:avLst/>
          </a:prstGeom>
        </p:spPr>
      </p:pic>
      <p:pic>
        <p:nvPicPr>
          <p:cNvPr id="7" name="그림 6">
            <a:extLst>
              <a:ext uri="{FF2B5EF4-FFF2-40B4-BE49-F238E27FC236}">
                <a16:creationId xmlns:a16="http://schemas.microsoft.com/office/drawing/2014/main" id="{6B1C4287-0063-40C5-AD3C-71D574D2F0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4232" y="3504928"/>
            <a:ext cx="2880320" cy="2620707"/>
          </a:xfrm>
          <a:prstGeom prst="rect">
            <a:avLst/>
          </a:prstGeom>
        </p:spPr>
      </p:pic>
    </p:spTree>
    <p:extLst>
      <p:ext uri="{BB962C8B-B14F-4D97-AF65-F5344CB8AC3E}">
        <p14:creationId xmlns:p14="http://schemas.microsoft.com/office/powerpoint/2010/main" val="1169368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FF7FE91-4F36-4623-932A-4E0A799C3707}"/>
              </a:ext>
            </a:extLst>
          </p:cNvPr>
          <p:cNvSpPr>
            <a:spLocks noGrp="1"/>
          </p:cNvSpPr>
          <p:nvPr>
            <p:ph type="title"/>
          </p:nvPr>
        </p:nvSpPr>
        <p:spPr>
          <a:xfrm>
            <a:off x="609600" y="275167"/>
            <a:ext cx="5630416" cy="1143000"/>
          </a:xfrm>
        </p:spPr>
        <p:txBody>
          <a:bodyPr/>
          <a:lstStyle/>
          <a:p>
            <a:r>
              <a:rPr lang="en-US" sz="2800" b="1" u="sng" dirty="0">
                <a:latin typeface="Arial" panose="020B0604020202020204" pitchFamily="34" charset="0"/>
                <a:cs typeface="Arial" panose="020B0604020202020204" pitchFamily="34" charset="0"/>
              </a:rPr>
              <a:t>4) Persecution and conversion</a:t>
            </a:r>
          </a:p>
        </p:txBody>
      </p:sp>
      <p:sp>
        <p:nvSpPr>
          <p:cNvPr id="3" name="내용 개체 틀 2">
            <a:extLst>
              <a:ext uri="{FF2B5EF4-FFF2-40B4-BE49-F238E27FC236}">
                <a16:creationId xmlns:a16="http://schemas.microsoft.com/office/drawing/2014/main" id="{3FB6C17D-E807-438B-8E34-A259AED26629}"/>
              </a:ext>
            </a:extLst>
          </p:cNvPr>
          <p:cNvSpPr>
            <a:spLocks noGrp="1"/>
          </p:cNvSpPr>
          <p:nvPr>
            <p:ph idx="1"/>
          </p:nvPr>
        </p:nvSpPr>
        <p:spPr>
          <a:xfrm>
            <a:off x="609600" y="1600202"/>
            <a:ext cx="7574632" cy="4525433"/>
          </a:xfrm>
        </p:spPr>
        <p:txBody>
          <a:bodyPr/>
          <a:lstStyle/>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9:1-2, “Saul, still breathing murderously against the disciples of the Lord, went to the high priest and asked for letters from the synagogues in Damascus, so that if he found any belonging to the Way, both men and women, he might bring them bound to Jerusalem.”. Acts 9:3, “As Saul was approaching Damascus, suddenly a light from heaven flashed around him. He fell to the ground and listened.”</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22:11, “But I could not see because of the brightness of that light, so I was led by the hand of those who were with me into Damascus.”</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26:13, “It was about noon, O king, and on the road I saw a light from heaven, brighter than the sun, shining on both me and my companions.”</a:t>
            </a:r>
            <a:endParaRPr lang="en-US" sz="2000" dirty="0">
              <a:latin typeface="Arial" panose="020B0604020202020204" pitchFamily="34" charset="0"/>
              <a:cs typeface="Arial" panose="020B0604020202020204" pitchFamily="34" charset="0"/>
            </a:endParaRPr>
          </a:p>
        </p:txBody>
      </p:sp>
      <p:pic>
        <p:nvPicPr>
          <p:cNvPr id="5" name="그림 4">
            <a:extLst>
              <a:ext uri="{FF2B5EF4-FFF2-40B4-BE49-F238E27FC236}">
                <a16:creationId xmlns:a16="http://schemas.microsoft.com/office/drawing/2014/main" id="{114FCBCC-DFFF-4F5D-96AA-B4F421E9E4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7940" y="3862918"/>
            <a:ext cx="2966119" cy="2148416"/>
          </a:xfrm>
          <a:prstGeom prst="rect">
            <a:avLst/>
          </a:prstGeom>
        </p:spPr>
      </p:pic>
      <p:pic>
        <p:nvPicPr>
          <p:cNvPr id="7" name="그림 6">
            <a:extLst>
              <a:ext uri="{FF2B5EF4-FFF2-40B4-BE49-F238E27FC236}">
                <a16:creationId xmlns:a16="http://schemas.microsoft.com/office/drawing/2014/main" id="{4B8B0639-3A2D-4524-BACD-7D1A3DD281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44272" y="1136567"/>
            <a:ext cx="3312790" cy="2148416"/>
          </a:xfrm>
          <a:prstGeom prst="rect">
            <a:avLst/>
          </a:prstGeom>
        </p:spPr>
      </p:pic>
    </p:spTree>
    <p:extLst>
      <p:ext uri="{BB962C8B-B14F-4D97-AF65-F5344CB8AC3E}">
        <p14:creationId xmlns:p14="http://schemas.microsoft.com/office/powerpoint/2010/main" val="415612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C661C79-49A8-486B-B439-D09A6778ACEF}"/>
              </a:ext>
            </a:extLst>
          </p:cNvPr>
          <p:cNvSpPr>
            <a:spLocks noGrp="1"/>
          </p:cNvSpPr>
          <p:nvPr>
            <p:ph type="title"/>
          </p:nvPr>
        </p:nvSpPr>
        <p:spPr>
          <a:xfrm>
            <a:off x="609600" y="332656"/>
            <a:ext cx="2606080" cy="1085510"/>
          </a:xfrm>
        </p:spPr>
        <p:txBody>
          <a:bodyPr/>
          <a:lstStyle/>
          <a:p>
            <a:r>
              <a:rPr lang="en-US" sz="2800" b="1" u="sng" dirty="0">
                <a:latin typeface="Arial" panose="020B0604020202020204" pitchFamily="34" charset="0"/>
                <a:cs typeface="Arial" panose="020B0604020202020204" pitchFamily="34" charset="0"/>
              </a:rPr>
              <a:t>5) Martyrdom</a:t>
            </a:r>
          </a:p>
        </p:txBody>
      </p:sp>
      <p:sp>
        <p:nvSpPr>
          <p:cNvPr id="4" name="TextBox 3">
            <a:extLst>
              <a:ext uri="{FF2B5EF4-FFF2-40B4-BE49-F238E27FC236}">
                <a16:creationId xmlns:a16="http://schemas.microsoft.com/office/drawing/2014/main" id="{8DCBAED5-2198-4ADE-AF1B-18F6723046AF}"/>
              </a:ext>
            </a:extLst>
          </p:cNvPr>
          <p:cNvSpPr txBox="1"/>
          <p:nvPr/>
        </p:nvSpPr>
        <p:spPr>
          <a:xfrm>
            <a:off x="1991544" y="-8236296"/>
            <a:ext cx="6094562" cy="1798890"/>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맑은 고딕" panose="020B0503020000020004" pitchFamily="50" charset="-127"/>
                <a:ea typeface="맑은 고딕" panose="020B0503020000020004" pitchFamily="50" charset="-127"/>
              </a:rPr>
              <a:t>1) First missionary journey (Acts 13:1-14:28)</a:t>
            </a:r>
            <a:endParaRPr lang="en-US" sz="16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endParaRPr lang="en-US" sz="16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600" kern="100" spc="0" dirty="0">
                <a:solidFill>
                  <a:srgbClr val="000000"/>
                </a:solidFill>
                <a:effectLst/>
                <a:latin typeface="맑은 고딕" panose="020B0503020000020004" pitchFamily="50" charset="-127"/>
                <a:ea typeface="맑은 고딕" panose="020B0503020000020004" pitchFamily="50" charset="-127"/>
              </a:rPr>
              <a:t>2) Second missionary journey (Acts 15:36-18:22)</a:t>
            </a:r>
            <a:endParaRPr lang="en-US" sz="16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600" kern="100" spc="0" dirty="0">
                <a:solidFill>
                  <a:srgbClr val="000000"/>
                </a:solidFill>
                <a:effectLst/>
                <a:latin typeface="맑은 고딕" panose="020B0503020000020004" pitchFamily="50" charset="-127"/>
                <a:ea typeface="맑은 고딕" panose="020B0503020000020004" pitchFamily="50" charset="-127"/>
              </a:rPr>
              <a:t>3) Third missionary journey (Acts 18:23-21:16)</a:t>
            </a:r>
            <a:endParaRPr lang="en-US" sz="16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600" kern="100" spc="0" dirty="0">
                <a:solidFill>
                  <a:srgbClr val="000000"/>
                </a:solidFill>
                <a:effectLst/>
                <a:latin typeface="맑은 고딕" panose="020B0503020000020004" pitchFamily="50" charset="-127"/>
                <a:ea typeface="맑은 고딕" panose="020B0503020000020004" pitchFamily="50" charset="-127"/>
              </a:rPr>
              <a:t>4) Fourth journey (Acts 27-28)</a:t>
            </a:r>
            <a:endParaRPr lang="en-US" sz="1600" kern="100" spc="0" dirty="0">
              <a:solidFill>
                <a:srgbClr val="000000"/>
              </a:solidFill>
              <a:effectLst/>
              <a:latin typeface="맑은 고딕" panose="020B0503020000020004" pitchFamily="50" charset="-127"/>
            </a:endParaRPr>
          </a:p>
        </p:txBody>
      </p:sp>
      <p:sp>
        <p:nvSpPr>
          <p:cNvPr id="5" name="TextBox 4">
            <a:extLst>
              <a:ext uri="{FF2B5EF4-FFF2-40B4-BE49-F238E27FC236}">
                <a16:creationId xmlns:a16="http://schemas.microsoft.com/office/drawing/2014/main" id="{707A2417-5CFD-4254-8DEA-75C3A39C6F79}"/>
              </a:ext>
            </a:extLst>
          </p:cNvPr>
          <p:cNvSpPr txBox="1"/>
          <p:nvPr/>
        </p:nvSpPr>
        <p:spPr>
          <a:xfrm>
            <a:off x="479376" y="1532230"/>
            <a:ext cx="5780412" cy="3793539"/>
          </a:xfrm>
          <a:prstGeom prst="rect">
            <a:avLst/>
          </a:prstGeom>
          <a:noFill/>
        </p:spPr>
        <p:txBody>
          <a:bodyPr wrap="square">
            <a:spAutoFit/>
          </a:bodyPr>
          <a:lstStyle/>
          <a:p>
            <a:pPr marL="0" marR="0" indent="0" algn="just" fontAlgn="base" latinLnBrk="1">
              <a:lnSpc>
                <a:spcPct val="107000"/>
              </a:lnSpc>
              <a:spcBef>
                <a:spcPts val="0"/>
              </a:spcBef>
              <a:spcAft>
                <a:spcPts val="800"/>
              </a:spcAft>
            </a:pP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According to Tertullian, Paul was killed in 67 AD by Emperor Nero in "</a:t>
            </a:r>
            <a:r>
              <a:rPr lang="en-US" sz="2000" b="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Laurentine</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five kilometers from Rome. According to him, when Paul was martyred, his head fell off and splashed three times, and water gushed out from each of those three places. That is why the place is called "Tre Fontana", which means "three counts". When entering the church, Paul was naked, his hands tied behind his back, and his head was sticking out from a sharp stone pillar</a:t>
            </a:r>
            <a:endParaRPr lang="en-US" sz="2000" b="0" kern="100" spc="0" dirty="0">
              <a:solidFill>
                <a:srgbClr val="000000"/>
              </a:solidFill>
              <a:effectLst/>
              <a:latin typeface="Arial" panose="020B0604020202020204" pitchFamily="34" charset="0"/>
              <a:cs typeface="Arial" panose="020B0604020202020204" pitchFamily="34" charset="0"/>
            </a:endParaRPr>
          </a:p>
        </p:txBody>
      </p:sp>
      <p:pic>
        <p:nvPicPr>
          <p:cNvPr id="7" name="그림 6">
            <a:extLst>
              <a:ext uri="{FF2B5EF4-FFF2-40B4-BE49-F238E27FC236}">
                <a16:creationId xmlns:a16="http://schemas.microsoft.com/office/drawing/2014/main" id="{05088B61-F8CE-41C4-A9A2-5D817AB5D8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0096" y="764704"/>
            <a:ext cx="2628900" cy="2390775"/>
          </a:xfrm>
          <a:prstGeom prst="rect">
            <a:avLst/>
          </a:prstGeom>
        </p:spPr>
      </p:pic>
      <p:pic>
        <p:nvPicPr>
          <p:cNvPr id="9" name="그림 8">
            <a:extLst>
              <a:ext uri="{FF2B5EF4-FFF2-40B4-BE49-F238E27FC236}">
                <a16:creationId xmlns:a16="http://schemas.microsoft.com/office/drawing/2014/main" id="{05600156-463A-46EF-A8C1-F816E6AC72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3644" y="3861048"/>
            <a:ext cx="2844924" cy="2232248"/>
          </a:xfrm>
          <a:prstGeom prst="rect">
            <a:avLst/>
          </a:prstGeom>
        </p:spPr>
      </p:pic>
      <p:pic>
        <p:nvPicPr>
          <p:cNvPr id="11" name="그림 10">
            <a:extLst>
              <a:ext uri="{FF2B5EF4-FFF2-40B4-BE49-F238E27FC236}">
                <a16:creationId xmlns:a16="http://schemas.microsoft.com/office/drawing/2014/main" id="{77068355-B354-410E-868C-F180B5DE78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12424" y="2852937"/>
            <a:ext cx="2016224" cy="3544896"/>
          </a:xfrm>
          <a:prstGeom prst="rect">
            <a:avLst/>
          </a:prstGeom>
        </p:spPr>
      </p:pic>
    </p:spTree>
    <p:extLst>
      <p:ext uri="{BB962C8B-B14F-4D97-AF65-F5344CB8AC3E}">
        <p14:creationId xmlns:p14="http://schemas.microsoft.com/office/powerpoint/2010/main" val="253771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1FFE4C4-EDB9-4ED1-9C49-2C73FC3E0662}"/>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2. Paul’s Missionary Journey and writings</a:t>
            </a:r>
          </a:p>
        </p:txBody>
      </p:sp>
      <p:graphicFrame>
        <p:nvGraphicFramePr>
          <p:cNvPr id="3" name="내용 개체 틀 3">
            <a:extLst>
              <a:ext uri="{FF2B5EF4-FFF2-40B4-BE49-F238E27FC236}">
                <a16:creationId xmlns:a16="http://schemas.microsoft.com/office/drawing/2014/main" id="{90D70411-635B-4546-A6B5-669539B7F01D}"/>
              </a:ext>
            </a:extLst>
          </p:cNvPr>
          <p:cNvGraphicFramePr>
            <a:graphicFrameLocks/>
          </p:cNvGraphicFramePr>
          <p:nvPr/>
        </p:nvGraphicFramePr>
        <p:xfrm>
          <a:off x="263352" y="1399994"/>
          <a:ext cx="6411416" cy="5314075"/>
        </p:xfrm>
        <a:graphic>
          <a:graphicData uri="http://schemas.openxmlformats.org/drawingml/2006/table">
            <a:tbl>
              <a:tblPr/>
              <a:tblGrid>
                <a:gridCol w="1602854">
                  <a:extLst>
                    <a:ext uri="{9D8B030D-6E8A-4147-A177-3AD203B41FA5}">
                      <a16:colId xmlns:a16="http://schemas.microsoft.com/office/drawing/2014/main" val="3598844857"/>
                    </a:ext>
                  </a:extLst>
                </a:gridCol>
                <a:gridCol w="1602854">
                  <a:extLst>
                    <a:ext uri="{9D8B030D-6E8A-4147-A177-3AD203B41FA5}">
                      <a16:colId xmlns:a16="http://schemas.microsoft.com/office/drawing/2014/main" val="4201967485"/>
                    </a:ext>
                  </a:extLst>
                </a:gridCol>
                <a:gridCol w="1602854">
                  <a:extLst>
                    <a:ext uri="{9D8B030D-6E8A-4147-A177-3AD203B41FA5}">
                      <a16:colId xmlns:a16="http://schemas.microsoft.com/office/drawing/2014/main" val="3441995438"/>
                    </a:ext>
                  </a:extLst>
                </a:gridCol>
                <a:gridCol w="1602854">
                  <a:extLst>
                    <a:ext uri="{9D8B030D-6E8A-4147-A177-3AD203B41FA5}">
                      <a16:colId xmlns:a16="http://schemas.microsoft.com/office/drawing/2014/main" val="820653464"/>
                    </a:ext>
                  </a:extLst>
                </a:gridCol>
              </a:tblGrid>
              <a:tr h="770263">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a:t>
                      </a:r>
                      <a:r>
                        <a:rPr lang="en-US" sz="2000" kern="100" spc="0" baseline="3000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st</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Mission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a:t>
                      </a:r>
                      <a:r>
                        <a:rPr lang="en-US" sz="2000" kern="100" spc="0" baseline="30000">
                          <a:solidFill>
                            <a:srgbClr val="000000"/>
                          </a:solidFill>
                          <a:effectLst/>
                          <a:latin typeface="Arial" panose="020B0604020202020204" pitchFamily="34" charset="0"/>
                          <a:ea typeface="맑은 고딕" panose="020B0503020000020004" pitchFamily="50" charset="-127"/>
                          <a:cs typeface="Arial" panose="020B0604020202020204" pitchFamily="34" charset="0"/>
                        </a:rPr>
                        <a:t>nd</a:t>
                      </a: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Mission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3rd Mission</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a:t>
                      </a:r>
                      <a:r>
                        <a:rPr lang="en-US" sz="2000" kern="100" spc="0" baseline="3000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a:t>
                      </a: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Mission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9498720"/>
                  </a:ext>
                </a:extLst>
              </a:tr>
              <a:tr h="770263">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48-49 A.D (A</a:t>
                      </a:r>
                      <a:r>
                        <a:rPr lang="en-US" altLang="ko-KR"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ct</a:t>
                      </a:r>
                      <a:r>
                        <a:rPr lang="ko-KR" alt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altLang="ko-KR"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13-14)</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51-52 A.D (Act 15-18)</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53-57 A.D (Act 19-20)</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59-60. A.D (Act 27-28)</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832945"/>
                  </a:ext>
                </a:extLst>
              </a:tr>
              <a:tr h="1627385">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Galatia (Southern Turkey)</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Macedonia, Greece (Corinth) </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Asia (Ephesians)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Rome</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880079"/>
                  </a:ext>
                </a:extLst>
              </a:tr>
              <a:tr h="2146164">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Galatians (Timothy)</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 Thessalonica (Priscila, Aquila)</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 Corinthians, Romans</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Ephesians, Philippians, Colossians, Philemon, Titus, 1,2 timothy </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23684"/>
                  </a:ext>
                </a:extLst>
              </a:tr>
            </a:tbl>
          </a:graphicData>
        </a:graphic>
      </p:graphicFrame>
      <p:pic>
        <p:nvPicPr>
          <p:cNvPr id="5" name="그림 4">
            <a:extLst>
              <a:ext uri="{FF2B5EF4-FFF2-40B4-BE49-F238E27FC236}">
                <a16:creationId xmlns:a16="http://schemas.microsoft.com/office/drawing/2014/main" id="{A7568F2C-809F-42AD-9B42-90DF48089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6080" y="1988840"/>
            <a:ext cx="5256584" cy="3960440"/>
          </a:xfrm>
          <a:prstGeom prst="rect">
            <a:avLst/>
          </a:prstGeom>
        </p:spPr>
      </p:pic>
    </p:spTree>
    <p:extLst>
      <p:ext uri="{BB962C8B-B14F-4D97-AF65-F5344CB8AC3E}">
        <p14:creationId xmlns:p14="http://schemas.microsoft.com/office/powerpoint/2010/main" val="3445107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6E4C072-8923-41CD-B74A-889FF24800A2}"/>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3. Paul’s Theology of Mission</a:t>
            </a:r>
          </a:p>
        </p:txBody>
      </p:sp>
      <p:sp>
        <p:nvSpPr>
          <p:cNvPr id="4" name="TextBox 3">
            <a:extLst>
              <a:ext uri="{FF2B5EF4-FFF2-40B4-BE49-F238E27FC236}">
                <a16:creationId xmlns:a16="http://schemas.microsoft.com/office/drawing/2014/main" id="{B0DC85B6-3919-4750-8461-1896BD3E4988}"/>
              </a:ext>
            </a:extLst>
          </p:cNvPr>
          <p:cNvSpPr txBox="1"/>
          <p:nvPr/>
        </p:nvSpPr>
        <p:spPr>
          <a:xfrm>
            <a:off x="839416" y="1484784"/>
            <a:ext cx="7920880" cy="4198970"/>
          </a:xfrm>
          <a:prstGeom prst="rect">
            <a:avLst/>
          </a:prstGeom>
          <a:noFill/>
        </p:spPr>
        <p:txBody>
          <a:bodyPr wrap="square">
            <a:spAutoFit/>
          </a:bodyPr>
          <a:lstStyle/>
          <a:p>
            <a:pPr marR="0" algn="just" fontAlgn="base" latinLnBrk="1">
              <a:lnSpc>
                <a:spcPct val="107000"/>
              </a:lnSpc>
              <a:spcBef>
                <a:spcPts val="0"/>
              </a:spcBef>
              <a:spcAft>
                <a:spcPts val="800"/>
              </a:spcAft>
            </a:pPr>
            <a:r>
              <a:rPr lang="en-US" sz="2800" i="0" u="sng" dirty="0">
                <a:solidFill>
                  <a:srgbClr val="000000"/>
                </a:solidFill>
                <a:effectLst/>
                <a:latin typeface="Arial" panose="020B0604020202020204" pitchFamily="34" charset="0"/>
                <a:cs typeface="Arial" panose="020B0604020202020204" pitchFamily="34" charset="0"/>
              </a:rPr>
              <a:t>1) Galatians : Missionary Confession of Faith</a:t>
            </a:r>
          </a:p>
          <a:p>
            <a:pPr marR="0" algn="just" fontAlgn="base" latinLnBrk="1">
              <a:lnSpc>
                <a:spcPct val="107000"/>
              </a:lnSpc>
              <a:spcBef>
                <a:spcPts val="0"/>
              </a:spcBef>
              <a:spcAft>
                <a:spcPts val="800"/>
              </a:spcAft>
            </a:pPr>
            <a:endParaRPr lang="en-US" sz="2400" b="0" dirty="0">
              <a:solidFill>
                <a:srgbClr val="000000"/>
              </a:solidFill>
              <a:latin typeface="Arial" panose="020B0604020202020204" pitchFamily="34" charset="0"/>
              <a:cs typeface="Arial" panose="020B0604020202020204" pitchFamily="34" charset="0"/>
            </a:endParaRPr>
          </a:p>
          <a:p>
            <a:pPr marR="0" algn="just" fontAlgn="base" latinLnBrk="1">
              <a:lnSpc>
                <a:spcPct val="107000"/>
              </a:lnSpc>
              <a:spcBef>
                <a:spcPts val="0"/>
              </a:spcBef>
              <a:spcAft>
                <a:spcPts val="800"/>
              </a:spcAft>
            </a:pPr>
            <a:r>
              <a:rPr lang="en-US" sz="2400" b="0" i="0" dirty="0">
                <a:solidFill>
                  <a:srgbClr val="000000"/>
                </a:solidFill>
                <a:effectLst/>
                <a:latin typeface="Arial" panose="020B0604020202020204" pitchFamily="34" charset="0"/>
                <a:cs typeface="Arial" panose="020B0604020202020204" pitchFamily="34" charset="0"/>
              </a:rPr>
              <a:t>Gal 2:20, I have been crucified with Christ and I no longer live, but Christ lives in me. The life I now live in the body, I live by faith in the Son of God, who loved me and gave himself for me.</a:t>
            </a:r>
          </a:p>
          <a:p>
            <a:pPr marL="457200" marR="0" indent="-457200" algn="just" fontAlgn="base" latinLnBrk="1">
              <a:lnSpc>
                <a:spcPct val="107000"/>
              </a:lnSpc>
              <a:spcBef>
                <a:spcPts val="0"/>
              </a:spcBef>
              <a:spcAft>
                <a:spcPts val="800"/>
              </a:spcAft>
              <a:buAutoNum type="arabicParenBoth"/>
            </a:pPr>
            <a:r>
              <a:rPr lang="en-US" sz="2400" b="0" kern="100" spc="0" dirty="0">
                <a:solidFill>
                  <a:srgbClr val="000000"/>
                </a:solidFill>
                <a:latin typeface="Arial" panose="020B0604020202020204" pitchFamily="34" charset="0"/>
                <a:cs typeface="Arial" panose="020B0604020202020204" pitchFamily="34" charset="0"/>
              </a:rPr>
              <a:t>Crucified with Christ</a:t>
            </a:r>
          </a:p>
          <a:p>
            <a:pPr marL="457200" marR="0" indent="-457200" algn="just" fontAlgn="base" latinLnBrk="1">
              <a:lnSpc>
                <a:spcPct val="107000"/>
              </a:lnSpc>
              <a:spcBef>
                <a:spcPts val="0"/>
              </a:spcBef>
              <a:spcAft>
                <a:spcPts val="800"/>
              </a:spcAft>
              <a:buAutoNum type="arabicParenBoth"/>
            </a:pPr>
            <a:r>
              <a:rPr lang="en-US" sz="2400" b="0" kern="100" dirty="0">
                <a:solidFill>
                  <a:srgbClr val="000000"/>
                </a:solidFill>
                <a:effectLst/>
                <a:latin typeface="Arial" panose="020B0604020202020204" pitchFamily="34" charset="0"/>
                <a:cs typeface="Arial" panose="020B0604020202020204" pitchFamily="34" charset="0"/>
              </a:rPr>
              <a:t>He lives in me</a:t>
            </a:r>
          </a:p>
          <a:p>
            <a:pPr marL="457200" marR="0" indent="-457200" algn="just" fontAlgn="base" latinLnBrk="1">
              <a:lnSpc>
                <a:spcPct val="107000"/>
              </a:lnSpc>
              <a:spcBef>
                <a:spcPts val="0"/>
              </a:spcBef>
              <a:spcAft>
                <a:spcPts val="800"/>
              </a:spcAft>
              <a:buAutoNum type="arabicParenBoth"/>
            </a:pPr>
            <a:r>
              <a:rPr lang="en-US" sz="2400" b="0" kern="100" spc="0" dirty="0">
                <a:solidFill>
                  <a:srgbClr val="000000"/>
                </a:solidFill>
                <a:latin typeface="Arial" panose="020B0604020202020204" pitchFamily="34" charset="0"/>
                <a:cs typeface="Arial" panose="020B0604020202020204" pitchFamily="34" charset="0"/>
              </a:rPr>
              <a:t>I live by faith</a:t>
            </a:r>
            <a:endParaRPr lang="en-US" sz="2400" kern="100" spc="0" dirty="0">
              <a:solidFill>
                <a:srgbClr val="000000"/>
              </a:solidFill>
              <a:effectLst/>
              <a:latin typeface="Arial" panose="020B0604020202020204" pitchFamily="34" charset="0"/>
              <a:cs typeface="Arial" panose="020B0604020202020204" pitchFamily="34" charset="0"/>
            </a:endParaRPr>
          </a:p>
        </p:txBody>
      </p:sp>
      <p:pic>
        <p:nvPicPr>
          <p:cNvPr id="6" name="그림 5">
            <a:extLst>
              <a:ext uri="{FF2B5EF4-FFF2-40B4-BE49-F238E27FC236}">
                <a16:creationId xmlns:a16="http://schemas.microsoft.com/office/drawing/2014/main" id="{0F1678B6-3F71-4500-A59B-976DE78F14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6360" y="2731426"/>
            <a:ext cx="2304256" cy="2952328"/>
          </a:xfrm>
          <a:prstGeom prst="rect">
            <a:avLst/>
          </a:prstGeom>
        </p:spPr>
      </p:pic>
    </p:spTree>
    <p:extLst>
      <p:ext uri="{BB962C8B-B14F-4D97-AF65-F5344CB8AC3E}">
        <p14:creationId xmlns:p14="http://schemas.microsoft.com/office/powerpoint/2010/main" val="806117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68624</TotalTime>
  <Words>1787</Words>
  <Application>Microsoft Office PowerPoint</Application>
  <PresentationFormat>와이드스크린</PresentationFormat>
  <Paragraphs>164</Paragraphs>
  <Slides>15</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15</vt:i4>
      </vt:variant>
    </vt:vector>
  </HeadingPairs>
  <TitlesOfParts>
    <vt:vector size="21" baseType="lpstr">
      <vt:lpstr>굴림</vt:lpstr>
      <vt:lpstr>맑은 고딕</vt:lpstr>
      <vt:lpstr>함초롬바탕</vt:lpstr>
      <vt:lpstr>Arial</vt:lpstr>
      <vt:lpstr>Calibri</vt:lpstr>
      <vt:lpstr>Office Theme</vt:lpstr>
      <vt:lpstr>PowerPoint 프레젠테이션</vt:lpstr>
      <vt:lpstr>Who was Paul?</vt:lpstr>
      <vt:lpstr>1. Paul’s Life</vt:lpstr>
      <vt:lpstr>2) Appearance</vt:lpstr>
      <vt:lpstr>3) Education </vt:lpstr>
      <vt:lpstr>4) Persecution and conversion</vt:lpstr>
      <vt:lpstr>5) Martyrdom</vt:lpstr>
      <vt:lpstr>2. Paul’s Missionary Journey and writings</vt:lpstr>
      <vt:lpstr>3. Paul’s Theology of Mission</vt:lpstr>
      <vt:lpstr>2) Romans: Theology of Mission</vt:lpstr>
      <vt:lpstr>PowerPoint 프레젠테이션</vt:lpstr>
      <vt:lpstr>PowerPoint 프레젠테이션</vt:lpstr>
      <vt:lpstr>3) Ephesians: Missional Church</vt:lpstr>
      <vt:lpstr>PowerPoint 프레젠테이션</vt:lpstr>
      <vt:lpstr>4. Paul’s Mission Strategy</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6107</cp:revision>
  <cp:lastPrinted>2024-09-02T05:18:28Z</cp:lastPrinted>
  <dcterms:created xsi:type="dcterms:W3CDTF">2002-03-29T13:11:19Z</dcterms:created>
  <dcterms:modified xsi:type="dcterms:W3CDTF">2025-05-08T17:34:11Z</dcterms:modified>
</cp:coreProperties>
</file>