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40" r:id="rId1"/>
  </p:sldMasterIdLst>
  <p:notesMasterIdLst>
    <p:notesMasterId r:id="rId15"/>
  </p:notesMasterIdLst>
  <p:sldIdLst>
    <p:sldId id="14703" r:id="rId2"/>
    <p:sldId id="17283" r:id="rId3"/>
    <p:sldId id="468" r:id="rId4"/>
    <p:sldId id="469" r:id="rId5"/>
    <p:sldId id="17287" r:id="rId6"/>
    <p:sldId id="17293" r:id="rId7"/>
    <p:sldId id="17294" r:id="rId8"/>
    <p:sldId id="17286" r:id="rId9"/>
    <p:sldId id="17290" r:id="rId10"/>
    <p:sldId id="17291" r:id="rId11"/>
    <p:sldId id="17292" r:id="rId12"/>
    <p:sldId id="17295" r:id="rId13"/>
    <p:sldId id="470" r:id="rId14"/>
  </p:sldIdLst>
  <p:sldSz cx="12192000" cy="6858000"/>
  <p:notesSz cx="6889750" cy="10018713"/>
  <p:defaultTextStyle>
    <a:defPPr>
      <a:defRPr lang="ko-KR"/>
    </a:defPPr>
    <a:lvl1pPr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5pPr>
    <a:lvl6pPr marL="2286000" algn="l" defTabSz="914400" rtl="0" eaLnBrk="1" latinLnBrk="1" hangingPunct="1">
      <a:defRPr kumimoji="1" sz="1500" b="1" kern="1200">
        <a:solidFill>
          <a:schemeClr val="tx1"/>
        </a:solidFill>
        <a:latin typeface="굴림" pitchFamily="50" charset="-127"/>
        <a:ea typeface="굴림" pitchFamily="50" charset="-127"/>
        <a:cs typeface="+mn-cs"/>
      </a:defRPr>
    </a:lvl6pPr>
    <a:lvl7pPr marL="2743200" algn="l" defTabSz="914400" rtl="0" eaLnBrk="1" latinLnBrk="1" hangingPunct="1">
      <a:defRPr kumimoji="1" sz="1500" b="1" kern="1200">
        <a:solidFill>
          <a:schemeClr val="tx1"/>
        </a:solidFill>
        <a:latin typeface="굴림" pitchFamily="50" charset="-127"/>
        <a:ea typeface="굴림" pitchFamily="50" charset="-127"/>
        <a:cs typeface="+mn-cs"/>
      </a:defRPr>
    </a:lvl7pPr>
    <a:lvl8pPr marL="3200400" algn="l" defTabSz="914400" rtl="0" eaLnBrk="1" latinLnBrk="1" hangingPunct="1">
      <a:defRPr kumimoji="1" sz="1500" b="1" kern="1200">
        <a:solidFill>
          <a:schemeClr val="tx1"/>
        </a:solidFill>
        <a:latin typeface="굴림" pitchFamily="50" charset="-127"/>
        <a:ea typeface="굴림" pitchFamily="50" charset="-127"/>
        <a:cs typeface="+mn-cs"/>
      </a:defRPr>
    </a:lvl8pPr>
    <a:lvl9pPr marL="3657600" algn="l" defTabSz="914400" rtl="0" eaLnBrk="1" latinLnBrk="1" hangingPunct="1">
      <a:defRPr kumimoji="1" sz="1500" b="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25"/>
    <a:srgbClr val="FFFF99"/>
    <a:srgbClr val="FFFFCC"/>
    <a:srgbClr val="903230"/>
    <a:srgbClr val="FF9900"/>
    <a:srgbClr val="336600"/>
    <a:srgbClr val="3333FF"/>
    <a:srgbClr val="CC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1277" autoAdjust="0"/>
  </p:normalViewPr>
  <p:slideViewPr>
    <p:cSldViewPr>
      <p:cViewPr varScale="1">
        <p:scale>
          <a:sx n="90" d="100"/>
          <a:sy n="90" d="100"/>
        </p:scale>
        <p:origin x="86" y="168"/>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2796"/>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39738" y="1252538"/>
            <a:ext cx="6010275" cy="3381375"/>
          </a:xfrm>
          <a:prstGeom prst="rect">
            <a:avLst/>
          </a:prstGeom>
          <a:noFill/>
          <a:ln w="12700">
            <a:solidFill>
              <a:prstClr val="black"/>
            </a:solidFill>
          </a:ln>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pPr>
              <a:defRPr/>
            </a:pPr>
            <a:fld id="{6F2C9B25-F653-4D0C-8A3F-9D9BC399A53E}" type="slidenum">
              <a:rPr lang="en-US" altLang="ko-KR" smtClean="0"/>
              <a:pPr>
                <a:defRPr/>
              </a:pPr>
              <a:t>12</a:t>
            </a:fld>
            <a:endParaRPr lang="en-US" altLang="ko-KR"/>
          </a:p>
        </p:txBody>
      </p:sp>
    </p:spTree>
    <p:extLst>
      <p:ext uri="{BB962C8B-B14F-4D97-AF65-F5344CB8AC3E}">
        <p14:creationId xmlns:p14="http://schemas.microsoft.com/office/powerpoint/2010/main" val="301983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8DFF9B4-7835-48BF-857A-5411E5C133D6}" type="datetimeFigureOut">
              <a:rPr lang="en-US" altLang="ko-KR"/>
              <a:pPr/>
              <a:t>6/30/2025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3D7B73-DB09-4F90-8AE2-CEB28F2DB933}" type="slidenum">
              <a:rPr lang="en-US" altLang="ko-KR"/>
              <a:pPr/>
              <a:t>‹#›</a:t>
            </a:fld>
            <a:endParaRPr lang="en-US" altLang="ko-KR"/>
          </a:p>
        </p:txBody>
      </p:sp>
    </p:spTree>
    <p:extLst>
      <p:ext uri="{BB962C8B-B14F-4D97-AF65-F5344CB8AC3E}">
        <p14:creationId xmlns:p14="http://schemas.microsoft.com/office/powerpoint/2010/main" val="37539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82938B-D1E6-4685-B6D5-7966126FED94}" type="datetimeFigureOut">
              <a:rPr lang="en-US" altLang="ko-KR"/>
              <a:pPr/>
              <a:t>6/30/2025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4BFD2-0409-4BE0-B252-BDD0FF027185}" type="slidenum">
              <a:rPr lang="en-US" altLang="ko-KR"/>
              <a:pPr/>
              <a:t>‹#›</a:t>
            </a:fld>
            <a:endParaRPr lang="en-US" altLang="ko-KR"/>
          </a:p>
        </p:txBody>
      </p:sp>
    </p:spTree>
    <p:extLst>
      <p:ext uri="{BB962C8B-B14F-4D97-AF65-F5344CB8AC3E}">
        <p14:creationId xmlns:p14="http://schemas.microsoft.com/office/powerpoint/2010/main" val="100226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720603-1B9B-462A-BDFE-9F5D896CD6D2}" type="datetimeFigureOut">
              <a:rPr lang="en-US" altLang="ko-KR"/>
              <a:pPr/>
              <a:t>6/30/2025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CEEEF-97EC-4BAE-8CDE-4276CE0ED346}" type="slidenum">
              <a:rPr lang="en-US" altLang="ko-KR"/>
              <a:pPr/>
              <a:t>‹#›</a:t>
            </a:fld>
            <a:endParaRPr lang="en-US" altLang="ko-KR"/>
          </a:p>
        </p:txBody>
      </p:sp>
    </p:spTree>
    <p:extLst>
      <p:ext uri="{BB962C8B-B14F-4D97-AF65-F5344CB8AC3E}">
        <p14:creationId xmlns:p14="http://schemas.microsoft.com/office/powerpoint/2010/main" val="22579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6F9C18-D6D2-4D2F-8277-3BDA4E1DDE51}" type="datetimeFigureOut">
              <a:rPr lang="en-US" altLang="ko-KR"/>
              <a:pPr/>
              <a:t>6/30/2025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721770-82AD-4CC1-AA27-18236982BD1D}" type="slidenum">
              <a:rPr lang="en-US" altLang="ko-KR"/>
              <a:pPr/>
              <a:t>‹#›</a:t>
            </a:fld>
            <a:endParaRPr lang="en-US" altLang="ko-KR"/>
          </a:p>
        </p:txBody>
      </p:sp>
    </p:spTree>
    <p:extLst>
      <p:ext uri="{BB962C8B-B14F-4D97-AF65-F5344CB8AC3E}">
        <p14:creationId xmlns:p14="http://schemas.microsoft.com/office/powerpoint/2010/main" val="29488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D476F74-13AD-499E-B074-9CA31BEC30AF}" type="datetimeFigureOut">
              <a:rPr lang="en-US" altLang="ko-KR"/>
              <a:pPr/>
              <a:t>6/30/2025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6CB138-0FAC-4660-89EE-C6DEA2AFD40A}" type="slidenum">
              <a:rPr lang="en-US" altLang="ko-KR"/>
              <a:pPr/>
              <a:t>‹#›</a:t>
            </a:fld>
            <a:endParaRPr lang="en-US" altLang="ko-KR"/>
          </a:p>
        </p:txBody>
      </p:sp>
    </p:spTree>
    <p:extLst>
      <p:ext uri="{BB962C8B-B14F-4D97-AF65-F5344CB8AC3E}">
        <p14:creationId xmlns:p14="http://schemas.microsoft.com/office/powerpoint/2010/main" val="3900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EB4C40-7DDE-4D1D-BBB6-486941CAED65}" type="datetimeFigureOut">
              <a:rPr lang="en-US" altLang="ko-KR"/>
              <a:pPr/>
              <a:t>6/30/2025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B8E138-3828-4E35-ACDA-6E3A3BED428A}" type="slidenum">
              <a:rPr lang="en-US" altLang="ko-KR"/>
              <a:pPr/>
              <a:t>‹#›</a:t>
            </a:fld>
            <a:endParaRPr lang="en-US" altLang="ko-KR"/>
          </a:p>
        </p:txBody>
      </p:sp>
    </p:spTree>
    <p:extLst>
      <p:ext uri="{BB962C8B-B14F-4D97-AF65-F5344CB8AC3E}">
        <p14:creationId xmlns:p14="http://schemas.microsoft.com/office/powerpoint/2010/main" val="3759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7448C02-A3EE-4DBF-A5C0-40F42E7AB854}" type="datetimeFigureOut">
              <a:rPr lang="en-US" altLang="ko-KR"/>
              <a:pPr/>
              <a:t>6/30/2025</a:t>
            </a:fld>
            <a:endParaRPr lang="en-US" altLang="ko-K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037227-149D-4F6F-9CE8-281EEA890F0E}" type="slidenum">
              <a:rPr lang="en-US" altLang="ko-KR"/>
              <a:pPr/>
              <a:t>‹#›</a:t>
            </a:fld>
            <a:endParaRPr lang="en-US" altLang="ko-KR"/>
          </a:p>
        </p:txBody>
      </p:sp>
    </p:spTree>
    <p:extLst>
      <p:ext uri="{BB962C8B-B14F-4D97-AF65-F5344CB8AC3E}">
        <p14:creationId xmlns:p14="http://schemas.microsoft.com/office/powerpoint/2010/main" val="3115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05B8D17-1842-4BBD-BE2B-D7C50F9AF138}" type="datetimeFigureOut">
              <a:rPr lang="en-US" altLang="ko-KR"/>
              <a:pPr/>
              <a:t>6/30/2025</a:t>
            </a:fld>
            <a:endParaRPr lang="en-US" altLang="ko-K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DA2119-8EC1-4365-9D8C-FC3897569E82}" type="slidenum">
              <a:rPr lang="en-US" altLang="ko-KR"/>
              <a:pPr/>
              <a:t>‹#›</a:t>
            </a:fld>
            <a:endParaRPr lang="en-US" altLang="ko-KR"/>
          </a:p>
        </p:txBody>
      </p:sp>
    </p:spTree>
    <p:extLst>
      <p:ext uri="{BB962C8B-B14F-4D97-AF65-F5344CB8AC3E}">
        <p14:creationId xmlns:p14="http://schemas.microsoft.com/office/powerpoint/2010/main" val="32850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4DDB2A-82DA-4706-8395-99C5CAC542F9}" type="datetimeFigureOut">
              <a:rPr lang="en-US" altLang="ko-KR"/>
              <a:pPr/>
              <a:t>6/30/2025</a:t>
            </a:fld>
            <a:endParaRPr lang="en-US" altLang="ko-K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3A1205-C1CE-4FD7-9F42-4CC327A6AB3C}" type="slidenum">
              <a:rPr lang="en-US" altLang="ko-KR"/>
              <a:pPr/>
              <a:t>‹#›</a:t>
            </a:fld>
            <a:endParaRPr lang="en-US" altLang="ko-KR"/>
          </a:p>
        </p:txBody>
      </p:sp>
    </p:spTree>
    <p:extLst>
      <p:ext uri="{BB962C8B-B14F-4D97-AF65-F5344CB8AC3E}">
        <p14:creationId xmlns:p14="http://schemas.microsoft.com/office/powerpoint/2010/main" val="315723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BE1B6A-27BA-460E-A795-1ECF03E59A0D}" type="datetimeFigureOut">
              <a:rPr lang="en-US" altLang="ko-KR"/>
              <a:pPr/>
              <a:t>6/30/2025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5C8FFE-429F-4FAC-8617-6C62E757397B}" type="slidenum">
              <a:rPr lang="en-US" altLang="ko-KR"/>
              <a:pPr/>
              <a:t>‹#›</a:t>
            </a:fld>
            <a:endParaRPr lang="en-US" altLang="ko-KR"/>
          </a:p>
        </p:txBody>
      </p:sp>
    </p:spTree>
    <p:extLst>
      <p:ext uri="{BB962C8B-B14F-4D97-AF65-F5344CB8AC3E}">
        <p14:creationId xmlns:p14="http://schemas.microsoft.com/office/powerpoint/2010/main" val="5911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248BFA0-C6FE-4C02-B82A-90BCDF94770C}" type="datetimeFigureOut">
              <a:rPr lang="en-US" altLang="ko-KR"/>
              <a:pPr/>
              <a:t>6/30/2025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19482-F964-434F-9A29-3EBF50F4C03A}" type="slidenum">
              <a:rPr lang="en-US" altLang="ko-KR"/>
              <a:pPr/>
              <a:t>‹#›</a:t>
            </a:fld>
            <a:endParaRPr lang="en-US" altLang="ko-KR"/>
          </a:p>
        </p:txBody>
      </p:sp>
    </p:spTree>
    <p:extLst>
      <p:ext uri="{BB962C8B-B14F-4D97-AF65-F5344CB8AC3E}">
        <p14:creationId xmlns:p14="http://schemas.microsoft.com/office/powerpoint/2010/main" val="34359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8C830DF-61CF-4BC4-BFBF-04C878F570E7}" type="datetimeFigureOut">
              <a:rPr lang="en-US" altLang="ko-KR"/>
              <a:pPr/>
              <a:t>6/30/2025</a:t>
            </a:fld>
            <a:endParaRPr lang="en-US" altLang="ko-KR"/>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26EE14-D894-4307-8D5C-5F7106E7C11D}" type="slidenum">
              <a:rPr lang="en-US" altLang="ko-KR"/>
              <a:pPr/>
              <a:t>‹#›</a:t>
            </a:fld>
            <a:endParaRPr lang="en-US" altLang="ko-KR"/>
          </a:p>
        </p:txBody>
      </p:sp>
    </p:spTree>
    <p:extLst>
      <p:ext uri="{BB962C8B-B14F-4D97-AF65-F5344CB8AC3E}">
        <p14:creationId xmlns:p14="http://schemas.microsoft.com/office/powerpoint/2010/main" val="938466734"/>
      </p:ext>
    </p:extLst>
  </p:cSld>
  <p:clrMap bg1="lt1" tx1="dk1" bg2="lt2" tx2="dk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47" r:id="rId7"/>
    <p:sldLayoutId id="2147488148" r:id="rId8"/>
    <p:sldLayoutId id="2147488149" r:id="rId9"/>
    <p:sldLayoutId id="2147488150" r:id="rId10"/>
    <p:sldLayoutId id="214748815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00"/>
            <a:ext cx="12191999" cy="6858000"/>
          </a:xfrm>
          <a:prstGeom prst="rect">
            <a:avLst/>
          </a:prstGeom>
        </p:spPr>
      </p:pic>
      <p:sp>
        <p:nvSpPr>
          <p:cNvPr id="3" name="부제 3"/>
          <p:cNvSpPr txBox="1">
            <a:spLocks/>
          </p:cNvSpPr>
          <p:nvPr/>
        </p:nvSpPr>
        <p:spPr bwMode="auto">
          <a:xfrm>
            <a:off x="1595499" y="1484784"/>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6600" dirty="0">
                <a:solidFill>
                  <a:schemeClr val="bg1"/>
                </a:solidFill>
                <a:effectLst>
                  <a:outerShdw blurRad="38100" dist="38100" dir="2700000" algn="tl">
                    <a:srgbClr val="000000">
                      <a:alpha val="43137"/>
                    </a:srgbClr>
                  </a:outerShdw>
                </a:effectLst>
                <a:latin typeface="+mn-ea"/>
                <a:ea typeface="+mn-ea"/>
              </a:rPr>
              <a:t>Thessalonica  </a:t>
            </a:r>
            <a:endParaRPr kumimoji="0" lang="ko-KR" altLang="en-US" sz="6600"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2" y="3689648"/>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4400" b="0" dirty="0">
                <a:latin typeface="+mn-ea"/>
                <a:ea typeface="+mn-ea"/>
              </a:rPr>
              <a:t> </a:t>
            </a:r>
            <a:endParaRPr kumimoji="0" lang="ko-KR" altLang="en-US" sz="4400" b="0" dirty="0">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559336-DC6C-40E1-9E69-1535DDC85EB4}"/>
              </a:ext>
            </a:extLst>
          </p:cNvPr>
          <p:cNvSpPr>
            <a:spLocks noGrp="1"/>
          </p:cNvSpPr>
          <p:nvPr>
            <p:ph type="title"/>
          </p:nvPr>
        </p:nvSpPr>
        <p:spPr/>
        <p:txBody>
          <a:bodyPr/>
          <a:lstStyle/>
          <a:p>
            <a:r>
              <a:rPr lang="en-US" sz="3600" b="1" u="sng" dirty="0">
                <a:latin typeface="Arial" panose="020B0604020202020204" pitchFamily="34" charset="0"/>
                <a:cs typeface="Arial" panose="020B0604020202020204" pitchFamily="34" charset="0"/>
              </a:rPr>
              <a:t>What we learn from Paul’s mission in Thessalonica</a:t>
            </a:r>
          </a:p>
        </p:txBody>
      </p:sp>
      <p:graphicFrame>
        <p:nvGraphicFramePr>
          <p:cNvPr id="5" name="내용 개체 틀 4">
            <a:extLst>
              <a:ext uri="{FF2B5EF4-FFF2-40B4-BE49-F238E27FC236}">
                <a16:creationId xmlns:a16="http://schemas.microsoft.com/office/drawing/2014/main" id="{DAAF4725-2013-45F0-800B-4C61ED9E5891}"/>
              </a:ext>
            </a:extLst>
          </p:cNvPr>
          <p:cNvGraphicFramePr>
            <a:graphicFrameLocks noGrp="1"/>
          </p:cNvGraphicFramePr>
          <p:nvPr>
            <p:ph sz="half" idx="1"/>
            <p:extLst>
              <p:ext uri="{D42A27DB-BD31-4B8C-83A1-F6EECF244321}">
                <p14:modId xmlns:p14="http://schemas.microsoft.com/office/powerpoint/2010/main" val="549871269"/>
              </p:ext>
            </p:extLst>
          </p:nvPr>
        </p:nvGraphicFramePr>
        <p:xfrm>
          <a:off x="609600" y="4077072"/>
          <a:ext cx="5123961" cy="2160240"/>
        </p:xfrm>
        <a:graphic>
          <a:graphicData uri="http://schemas.openxmlformats.org/drawingml/2006/table">
            <a:tbl>
              <a:tblPr/>
              <a:tblGrid>
                <a:gridCol w="1707987">
                  <a:extLst>
                    <a:ext uri="{9D8B030D-6E8A-4147-A177-3AD203B41FA5}">
                      <a16:colId xmlns:a16="http://schemas.microsoft.com/office/drawing/2014/main" val="2501337457"/>
                    </a:ext>
                  </a:extLst>
                </a:gridCol>
                <a:gridCol w="1707987">
                  <a:extLst>
                    <a:ext uri="{9D8B030D-6E8A-4147-A177-3AD203B41FA5}">
                      <a16:colId xmlns:a16="http://schemas.microsoft.com/office/drawing/2014/main" val="3589916293"/>
                    </a:ext>
                  </a:extLst>
                </a:gridCol>
                <a:gridCol w="1707987">
                  <a:extLst>
                    <a:ext uri="{9D8B030D-6E8A-4147-A177-3AD203B41FA5}">
                      <a16:colId xmlns:a16="http://schemas.microsoft.com/office/drawing/2014/main" val="2192483453"/>
                    </a:ext>
                  </a:extLst>
                </a:gridCol>
              </a:tblGrid>
              <a:tr h="1345729">
                <a:tc>
                  <a:txBody>
                    <a:bodyPr/>
                    <a:lstStyle/>
                    <a:p>
                      <a:pPr marL="0" marR="0" indent="0" algn="just" fontAlgn="base" latinLnBrk="1">
                        <a:lnSpc>
                          <a:spcPct val="106000"/>
                        </a:lnSpc>
                        <a:spcBef>
                          <a:spcPts val="0"/>
                        </a:spcBef>
                        <a:spcAft>
                          <a:spcPts val="0"/>
                        </a:spcAft>
                      </a:pPr>
                      <a:r>
                        <a:rPr lang="en-US" sz="16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Act 17:1-15 (AD.51)</a:t>
                      </a:r>
                      <a:endParaRPr lang="en-US" sz="16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1Thessalonica 3:1-5, 1:2-5 (written in Corinth, where Paul stayed for 18 months) </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it-IT" sz="16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1 Thessalonica 1:5-10, 3:7-8 (A.D 53)</a:t>
                      </a:r>
                      <a:endParaRPr lang="it-IT" sz="16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280363"/>
                  </a:ext>
                </a:extLst>
              </a:tr>
              <a:tr h="814511">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persecution, suffering, flight</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Timothy was sent, prayer, encouragement</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Became a famous church and a role model</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25473"/>
                  </a:ext>
                </a:extLst>
              </a:tr>
            </a:tbl>
          </a:graphicData>
        </a:graphic>
      </p:graphicFrame>
      <p:sp>
        <p:nvSpPr>
          <p:cNvPr id="4" name="내용 개체 틀 3">
            <a:extLst>
              <a:ext uri="{FF2B5EF4-FFF2-40B4-BE49-F238E27FC236}">
                <a16:creationId xmlns:a16="http://schemas.microsoft.com/office/drawing/2014/main" id="{D9EC0A47-F389-4E89-B9DE-23CED6B51B1A}"/>
              </a:ext>
            </a:extLst>
          </p:cNvPr>
          <p:cNvSpPr>
            <a:spLocks noGrp="1"/>
          </p:cNvSpPr>
          <p:nvPr>
            <p:ph sz="half" idx="2"/>
          </p:nvPr>
        </p:nvSpPr>
        <p:spPr/>
        <p:txBody>
          <a:bodyPr/>
          <a:lstStyle/>
          <a:p>
            <a:pPr marL="0" marR="0" indent="0" algn="just" fontAlgn="base" latinLnBrk="1">
              <a:lnSpc>
                <a:spcPct val="106000"/>
              </a:lnSpc>
              <a:spcBef>
                <a:spcPts val="0"/>
              </a:spcBef>
              <a:spcAft>
                <a:spcPts val="0"/>
              </a:spcAft>
              <a:buNone/>
            </a:pPr>
            <a:r>
              <a:rPr lang="en-US" sz="1800" u="sng"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7 Characteristics of the Life of a true worker of God (1 </a:t>
            </a:r>
            <a:r>
              <a:rPr lang="en-US" sz="1800" u="sng" kern="0" spc="0" dirty="0" err="1">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Thess</a:t>
            </a:r>
            <a:r>
              <a:rPr lang="en-US" sz="1800" u="sng"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 2:1-12)</a:t>
            </a:r>
          </a:p>
          <a:p>
            <a:pPr marL="0" marR="0" indent="0" algn="just" fontAlgn="base" latinLnBrk="1">
              <a:lnSpc>
                <a:spcPct val="106000"/>
              </a:lnSpc>
              <a:spcBef>
                <a:spcPts val="0"/>
              </a:spcBef>
              <a:spcAft>
                <a:spcPts val="0"/>
              </a:spcAft>
              <a:buNone/>
            </a:pP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worker must set an example (10-12).</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a:t>
            </a: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worker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must be recognized by God (4).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worker does not give up or make excuses to serve the Lord faithfully with a steadfast heart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worker does not work for financial gain but is only motivated to do what is pleasing to God (3-5).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a:t>
            </a: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worker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does not claim authority, but rather refrains from exercising his power (7).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worker treats his brothers with the heart of a mother raising his children (7-8).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pP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 true </a:t>
            </a:r>
            <a:r>
              <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rPr>
              <a:t> worker </a:t>
            </a: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treats their brothers like a father with his children (11-12). </a:t>
            </a:r>
            <a:endParaRPr lang="en-US" sz="1800" kern="0" spc="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6" name="Rectangle 1">
            <a:extLst>
              <a:ext uri="{FF2B5EF4-FFF2-40B4-BE49-F238E27FC236}">
                <a16:creationId xmlns:a16="http://schemas.microsoft.com/office/drawing/2014/main" id="{69EAF10F-287B-4BA0-B0F4-C3AD1952E312}"/>
              </a:ext>
            </a:extLst>
          </p:cNvPr>
          <p:cNvSpPr>
            <a:spLocks noChangeArrowheads="1"/>
          </p:cNvSpPr>
          <p:nvPr/>
        </p:nvSpPr>
        <p:spPr bwMode="auto">
          <a:xfrm>
            <a:off x="507232" y="1600202"/>
            <a:ext cx="5447928"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000000"/>
                </a:solidFill>
                <a:effectLst/>
                <a:ea typeface="바탕" panose="02030600000101010101" pitchFamily="18" charset="-127"/>
                <a:cs typeface="Arial" panose="020B0604020202020204" pitchFamily="34" charset="0"/>
              </a:rPr>
              <a:t>1) If we persevere until the end even in hardships, missionary work will be successful</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Arial" panose="020B0604020202020204" pitchFamily="34" charset="0"/>
              </a:rPr>
              <a:t>  </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바탕" panose="02030600000101010101" pitchFamily="18" charset="-127"/>
                <a:cs typeface="Arial" panose="020B0604020202020204" pitchFamily="34" charset="0"/>
              </a:rPr>
              <a:t>Psalm 126:5-6, ‘Those who sow with tears will reap songs of joy. Those who go out weeping, carrying seed to sow, will return with songs of Joy, carrying sheaves with them’.</a:t>
            </a:r>
            <a:endParaRPr kumimoji="0" lang="en-US" altLang="en-U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ea typeface="바탕" panose="02030600000101010101" pitchFamily="18" charset="-127"/>
                <a:cs typeface="Arial" panose="020B0604020202020204" pitchFamily="34" charset="0"/>
              </a:rPr>
              <a:t>Gal 6:9, ‘Let us not become weary in doing good, for at the flesh will reap a harvest if we do not give up’. </a:t>
            </a:r>
            <a:endParaRPr kumimoji="0" lang="en-US" altLang="en-U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Arial" panose="020B0604020202020204" pitchFamily="34" charset="0"/>
              </a:rPr>
              <a:t>  </a:t>
            </a: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003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83A92FC0-76F9-4588-BFB1-8EB56F8389FD}"/>
              </a:ext>
            </a:extLst>
          </p:cNvPr>
          <p:cNvSpPr>
            <a:spLocks noGrp="1"/>
          </p:cNvSpPr>
          <p:nvPr>
            <p:ph sz="half" idx="1"/>
          </p:nvPr>
        </p:nvSpPr>
        <p:spPr/>
        <p:txBody>
          <a:bodyPr/>
          <a:lstStyle/>
          <a:p>
            <a:pPr marL="0" marR="0" indent="0" algn="just" fontAlgn="base" latinLnBrk="1">
              <a:lnSpc>
                <a:spcPct val="106000"/>
              </a:lnSpc>
              <a:spcBef>
                <a:spcPts val="0"/>
              </a:spcBef>
              <a:spcAft>
                <a:spcPts val="0"/>
              </a:spcAft>
              <a:buNone/>
            </a:pPr>
            <a:r>
              <a:rPr lang="en-US" sz="1800" u="sng" kern="0" dirty="0">
                <a:solidFill>
                  <a:srgbClr val="000000"/>
                </a:solidFill>
                <a:latin typeface="Arial" panose="020B0604020202020204" pitchFamily="34" charset="0"/>
                <a:ea typeface="바탕" panose="02030600000101010101" pitchFamily="18" charset="-127"/>
                <a:cs typeface="Arial" panose="020B0604020202020204" pitchFamily="34" charset="0"/>
              </a:rPr>
              <a:t>2) </a:t>
            </a:r>
            <a:r>
              <a:rPr lang="en-US" sz="1800" u="sng"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Paul's tears and prayers. </a:t>
            </a:r>
            <a:endParaRPr lang="en-US" sz="1800" u="sng"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buNone/>
            </a:pP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Acts 20:19, “All humility and tears, and serving the Lord with endurance of temptation through the trickery of the Jews.”</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buNone/>
            </a:pPr>
            <a:endPar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endParaRPr>
          </a:p>
          <a:p>
            <a:pPr marL="0" marR="0" indent="0" algn="just" fontAlgn="base" latinLnBrk="1">
              <a:lnSpc>
                <a:spcPct val="106000"/>
              </a:lnSpc>
              <a:spcBef>
                <a:spcPts val="0"/>
              </a:spcBef>
              <a:spcAft>
                <a:spcPts val="0"/>
              </a:spcAft>
              <a:buNone/>
            </a:pPr>
            <a:r>
              <a:rPr lang="en-US" sz="1800" u="sng"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3) Timothy's hard work. </a:t>
            </a:r>
            <a:endParaRPr lang="en-US" sz="1800" u="sng"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buNone/>
            </a:pP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1 Thessalonians 3:6, “Now Timothy has come from you and is telling us the good news of your faith and love".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buNone/>
            </a:pP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1 Thessalonians 2:11. ‘As you know, we admonish, comfort and admonish each of you as a father does his own children’. </a:t>
            </a:r>
            <a:endParaRPr lang="en-US" sz="18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6000"/>
              </a:lnSpc>
              <a:spcBef>
                <a:spcPts val="0"/>
              </a:spcBef>
              <a:spcAft>
                <a:spcPts val="0"/>
              </a:spcAft>
              <a:buNone/>
            </a:pPr>
            <a:endParaRPr lang="en-US" sz="1800" kern="0" dirty="0">
              <a:solidFill>
                <a:srgbClr val="000000"/>
              </a:solidFill>
              <a:latin typeface="Arial" panose="020B0604020202020204" pitchFamily="34" charset="0"/>
              <a:ea typeface="바탕" panose="02030600000101010101" pitchFamily="18" charset="-127"/>
              <a:cs typeface="Arial" panose="020B0604020202020204" pitchFamily="34" charset="0"/>
            </a:endParaRPr>
          </a:p>
          <a:p>
            <a:pPr marL="0" marR="0" indent="0" algn="just" fontAlgn="base" latinLnBrk="1">
              <a:lnSpc>
                <a:spcPct val="106000"/>
              </a:lnSpc>
              <a:spcBef>
                <a:spcPts val="0"/>
              </a:spcBef>
              <a:spcAft>
                <a:spcPts val="0"/>
              </a:spcAft>
              <a:buNone/>
            </a:pPr>
            <a:r>
              <a:rPr lang="en-US" sz="1800" u="sng"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4) Mission is God’s own work</a:t>
            </a:r>
            <a:endParaRPr lang="en-US" sz="1800" u="sng" kern="0" spc="0"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sp>
        <p:nvSpPr>
          <p:cNvPr id="4" name="내용 개체 틀 3">
            <a:extLst>
              <a:ext uri="{FF2B5EF4-FFF2-40B4-BE49-F238E27FC236}">
                <a16:creationId xmlns:a16="http://schemas.microsoft.com/office/drawing/2014/main" id="{8BA3E519-C7A0-4E90-A3BB-18EE56B6DD3A}"/>
              </a:ext>
            </a:extLst>
          </p:cNvPr>
          <p:cNvSpPr>
            <a:spLocks noGrp="1"/>
          </p:cNvSpPr>
          <p:nvPr>
            <p:ph sz="half" idx="2"/>
          </p:nvPr>
        </p:nvSpPr>
        <p:spPr>
          <a:xfrm>
            <a:off x="6197600" y="1711349"/>
            <a:ext cx="5384800" cy="4525963"/>
          </a:xfrm>
        </p:spPr>
        <p:txBody>
          <a:bodyPr/>
          <a:lstStyle/>
          <a:p>
            <a:pPr marL="0" indent="0">
              <a:buNone/>
            </a:pPr>
            <a:r>
              <a:rPr lang="en-US" sz="20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Thessalonian mission in Acts 17 was not smooth. Eventually, Paul was kicked out in the middle of the night and hurriedly moved to Berea as if running away. </a:t>
            </a:r>
            <a:r>
              <a:rPr lang="en-US" sz="2000" kern="0" dirty="0">
                <a:solidFill>
                  <a:srgbClr val="000000"/>
                </a:solidFill>
                <a:latin typeface="Arial" panose="020B0604020202020204" pitchFamily="34" charset="0"/>
                <a:ea typeface="바탕" panose="02030600000101010101" pitchFamily="18" charset="-127"/>
                <a:cs typeface="Arial" panose="020B0604020202020204" pitchFamily="34" charset="0"/>
              </a:rPr>
              <a:t>However</a:t>
            </a:r>
            <a:r>
              <a:rPr lang="en-US" sz="20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 there were many fruits among the tribulation. Acts 17:4, "Some of them, a large crowd of devout Greeks and not a few notable women, were persuaded to follow Paul and Silas." Because missions is God's work, it must bear fruit. There is no failure in any mission. The only one failure is our disobedience to his calling. ‘If we obey, God works’, ‘If we do the possible, God will do the impossible’, ‘If we start, God will finish’. </a:t>
            </a:r>
            <a:endParaRPr lang="en-US" sz="2000" kern="0" spc="0"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4951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77C46B58-A9E8-4262-A4F1-4F95C4444529}"/>
              </a:ext>
            </a:extLst>
          </p:cNvPr>
          <p:cNvSpPr>
            <a:spLocks noGrp="1"/>
          </p:cNvSpPr>
          <p:nvPr>
            <p:ph sz="half" idx="1"/>
          </p:nvPr>
        </p:nvSpPr>
        <p:spPr>
          <a:xfrm>
            <a:off x="607781" y="1166018"/>
            <a:ext cx="5384800" cy="4525963"/>
          </a:xfrm>
        </p:spPr>
        <p:txBody>
          <a:bodyPr/>
          <a:lstStyle/>
          <a:p>
            <a:pPr marL="0" marR="0" indent="0" algn="just" latinLnBrk="1">
              <a:lnSpc>
                <a:spcPct val="106000"/>
              </a:lnSpc>
              <a:spcBef>
                <a:spcPts val="0"/>
              </a:spcBef>
              <a:spcAft>
                <a:spcPts val="800"/>
              </a:spcAft>
              <a:buNone/>
            </a:pP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I </a:t>
            </a:r>
            <a:r>
              <a:rPr lang="en-US" sz="2000" kern="100" dirty="0" err="1">
                <a:effectLst/>
                <a:latin typeface="Arial" panose="020B0604020202020204" pitchFamily="34" charset="0"/>
                <a:ea typeface="맑은 고딕" panose="020B0503020000020004" pitchFamily="50" charset="-127"/>
                <a:cs typeface="Arial" panose="020B0604020202020204" pitchFamily="34" charset="0"/>
              </a:rPr>
              <a:t>wasn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t God</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s first choice for what I</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err="1">
                <a:effectLst/>
                <a:latin typeface="Arial" panose="020B0604020202020204" pitchFamily="34" charset="0"/>
                <a:ea typeface="맑은 고딕" panose="020B0503020000020004" pitchFamily="50" charset="-127"/>
                <a:cs typeface="Arial" panose="020B0604020202020204" pitchFamily="34" charset="0"/>
              </a:rPr>
              <a:t>ve</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 done for China. I don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t know who it was. It must have been a man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a well</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educated man. I don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t know what happened. Perhaps he died. Perhaps he </a:t>
            </a:r>
            <a:r>
              <a:rPr lang="en-US" sz="2000" kern="100" dirty="0" err="1">
                <a:effectLst/>
                <a:latin typeface="Arial" panose="020B0604020202020204" pitchFamily="34" charset="0"/>
                <a:ea typeface="맑은 고딕" panose="020B0503020000020004" pitchFamily="50" charset="-127"/>
                <a:cs typeface="Arial" panose="020B0604020202020204" pitchFamily="34" charset="0"/>
              </a:rPr>
              <a:t>wasn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t willing. And God looked down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 and saw Gladys Aylward. And God said, </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Well, she</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s willing.</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 Gladys Aylward, missionary to China</a:t>
            </a:r>
          </a:p>
          <a:p>
            <a:pPr marL="0" marR="0" indent="0" algn="just" latinLnBrk="1">
              <a:lnSpc>
                <a:spcPct val="106000"/>
              </a:lnSpc>
              <a:spcBef>
                <a:spcPts val="0"/>
              </a:spcBef>
              <a:spcAft>
                <a:spcPts val="800"/>
              </a:spcAft>
              <a:buNone/>
            </a:pPr>
            <a:endParaRPr lang="en-US" altLang="ko-KR" sz="2000" kern="100" dirty="0">
              <a:latin typeface="Arial" panose="020B0604020202020204" pitchFamily="34" charset="0"/>
              <a:ea typeface="맑은 고딕" panose="020B0503020000020004" pitchFamily="50" charset="-127"/>
              <a:cs typeface="Arial" panose="020B0604020202020204" pitchFamily="34" charset="0"/>
            </a:endParaRPr>
          </a:p>
          <a:p>
            <a:pPr marL="0" marR="0" indent="0" algn="just" latinLnBrk="1">
              <a:lnSpc>
                <a:spcPct val="106000"/>
              </a:lnSpc>
              <a:spcBef>
                <a:spcPts val="0"/>
              </a:spcBef>
              <a:spcAft>
                <a:spcPts val="800"/>
              </a:spcAft>
              <a:buNone/>
            </a:pP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God is a God of motion, of movement, and of mission</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 Mission is not an activity of the church but an attribute of God. God is a missionary God, Jesus is a missionary Messiah, and the Spirit is a missionary Spirit. Missions is the family business.</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 –</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 Len Sweet</a:t>
            </a:r>
          </a:p>
          <a:p>
            <a:pPr marL="0" marR="0" indent="0" algn="just" latinLnBrk="1">
              <a:lnSpc>
                <a:spcPct val="106000"/>
              </a:lnSpc>
              <a:spcBef>
                <a:spcPts val="0"/>
              </a:spcBef>
              <a:spcAft>
                <a:spcPts val="800"/>
              </a:spcAft>
              <a:buNone/>
            </a:pPr>
            <a:endParaRPr lang="en-US"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marL="0" marR="0" indent="0" algn="just" fontAlgn="base" latinLnBrk="1">
              <a:lnSpc>
                <a:spcPct val="106000"/>
              </a:lnSpc>
              <a:spcBef>
                <a:spcPts val="0"/>
              </a:spcBef>
              <a:spcAft>
                <a:spcPts val="800"/>
              </a:spcAft>
              <a:buNone/>
            </a:pP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내용 개체 틀 3">
            <a:extLst>
              <a:ext uri="{FF2B5EF4-FFF2-40B4-BE49-F238E27FC236}">
                <a16:creationId xmlns:a16="http://schemas.microsoft.com/office/drawing/2014/main" id="{F3628BC0-0E96-4128-B6A7-C8CE1F12FD0B}"/>
              </a:ext>
            </a:extLst>
          </p:cNvPr>
          <p:cNvSpPr>
            <a:spLocks noGrp="1"/>
          </p:cNvSpPr>
          <p:nvPr>
            <p:ph sz="half" idx="2"/>
          </p:nvPr>
        </p:nvSpPr>
        <p:spPr>
          <a:xfrm>
            <a:off x="6199419" y="1268760"/>
            <a:ext cx="5384800" cy="4525963"/>
          </a:xfrm>
        </p:spPr>
        <p:txBody>
          <a:bodyPr/>
          <a:lstStyle/>
          <a:p>
            <a:pPr marL="0" indent="0">
              <a:buNone/>
            </a:pPr>
            <a:r>
              <a:rPr lang="en-US" sz="2000" kern="100" dirty="0">
                <a:effectLst/>
                <a:latin typeface="Arial" panose="020B0604020202020204" pitchFamily="34" charset="0"/>
                <a:ea typeface="맑은 고딕" panose="020B0503020000020004" pitchFamily="50" charset="-127"/>
                <a:cs typeface="Arial" panose="020B0604020202020204" pitchFamily="34" charset="0"/>
              </a:rPr>
              <a:t>“Do we claim to believe in God? He’s a missionary God. You tell me you’re committed to Christ. He’s a missionary Christ. Are you filled with the Holy Spirit? He’s a missionary Spirit. Do you belong to the church? It’s a missionary society. And do you hope to go to heaven when you die? It’s a heaven into which the fruits of world mission have been and will be gathered.”</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 </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John R. W. Stott89. </a:t>
            </a:r>
          </a:p>
          <a:p>
            <a:endParaRPr lang="en-US" sz="2000" kern="100" dirty="0">
              <a:latin typeface="Arial" panose="020B0604020202020204" pitchFamily="34" charset="0"/>
              <a:ea typeface="맑은 고딕" panose="020B0503020000020004" pitchFamily="50" charset="-127"/>
              <a:cs typeface="Arial" panose="020B0604020202020204" pitchFamily="34" charset="0"/>
            </a:endParaRPr>
          </a:p>
          <a:p>
            <a:pPr marL="0" indent="0">
              <a:buNone/>
            </a:pP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000" kern="100" dirty="0">
                <a:effectLst/>
                <a:latin typeface="Arial" panose="020B0604020202020204" pitchFamily="34" charset="0"/>
                <a:ea typeface="맑은 고딕" panose="020B0503020000020004" pitchFamily="50" charset="-127"/>
                <a:cs typeface="Arial" panose="020B0604020202020204" pitchFamily="34" charset="0"/>
              </a:rPr>
              <a:t>“It’s not that God has a mission for his Church in the world, but that God has a Church for his mission in the world.” </a:t>
            </a:r>
            <a:r>
              <a:rPr lang="ko-KR" sz="2000" kern="100" dirty="0">
                <a:effectLst/>
                <a:latin typeface="Arial" panose="020B0604020202020204" pitchFamily="34" charset="0"/>
                <a:ea typeface="맑은 고딕" panose="020B0503020000020004" pitchFamily="50" charset="-127"/>
                <a:cs typeface="Arial" panose="020B0604020202020204" pitchFamily="34" charset="0"/>
              </a:rPr>
              <a:t>– </a:t>
            </a:r>
            <a:r>
              <a:rPr lang="en-US" sz="2000" kern="100" dirty="0">
                <a:effectLst/>
                <a:latin typeface="Arial" panose="020B0604020202020204" pitchFamily="34" charset="0"/>
                <a:ea typeface="맑은 고딕" panose="020B0503020000020004" pitchFamily="50" charset="-127"/>
                <a:cs typeface="Arial" panose="020B0604020202020204" pitchFamily="34" charset="0"/>
              </a:rPr>
              <a:t>Chris Wright</a:t>
            </a:r>
          </a:p>
          <a:p>
            <a:endParaRPr lang="en-US" dirty="0"/>
          </a:p>
        </p:txBody>
      </p:sp>
    </p:spTree>
    <p:extLst>
      <p:ext uri="{BB962C8B-B14F-4D97-AF65-F5344CB8AC3E}">
        <p14:creationId xmlns:p14="http://schemas.microsoft.com/office/powerpoint/2010/main" val="385512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02F8-CA8E-D625-CD8D-FA17791958C4}"/>
              </a:ext>
            </a:extLst>
          </p:cNvPr>
          <p:cNvSpPr>
            <a:spLocks noGrp="1"/>
          </p:cNvSpPr>
          <p:nvPr>
            <p:ph type="title"/>
          </p:nvPr>
        </p:nvSpPr>
        <p:spPr>
          <a:xfrm>
            <a:off x="870204" y="606564"/>
            <a:ext cx="10451592" cy="1325563"/>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ko-KR" sz="2800" b="1" i="0" u="sng" strike="noStrike" cap="none" normalizeH="0" baseline="0" dirty="0">
                <a:ln>
                  <a:noFill/>
                </a:ln>
                <a:effectLst/>
                <a:latin typeface="Arial" panose="020B0604020202020204" pitchFamily="34" charset="0"/>
                <a:ea typeface="Malgun Gothic" panose="020B0503020000020004" pitchFamily="34" charset="-127"/>
                <a:cs typeface="Arial" panose="020B0604020202020204" pitchFamily="34" charset="0"/>
              </a:rPr>
              <a:t>5) Second coming</a:t>
            </a:r>
            <a:endParaRPr kumimoji="0" lang="en-US" altLang="ko-KR" sz="2800" b="1" i="0" u="sng" strike="noStrike" cap="none" normalizeH="0" baseline="0" dirty="0">
              <a:ln>
                <a:noFill/>
              </a:ln>
              <a:effectLst/>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2B5B812-DE88-9CEA-22EF-C6D512907296}"/>
              </a:ext>
            </a:extLst>
          </p:cNvPr>
          <p:cNvGraphicFramePr>
            <a:graphicFrameLocks noGrp="1"/>
          </p:cNvGraphicFramePr>
          <p:nvPr>
            <p:ph idx="1"/>
          </p:nvPr>
        </p:nvGraphicFramePr>
        <p:xfrm>
          <a:off x="1000874" y="1932128"/>
          <a:ext cx="10190253" cy="4098717"/>
        </p:xfrm>
        <a:graphic>
          <a:graphicData uri="http://schemas.openxmlformats.org/drawingml/2006/table">
            <a:tbl>
              <a:tblPr firstRow="1" firstCol="1" bandRow="1">
                <a:noFill/>
                <a:tableStyleId>{5C22544A-7EE6-4342-B048-85BDC9FD1C3A}</a:tableStyleId>
              </a:tblPr>
              <a:tblGrid>
                <a:gridCol w="5048466">
                  <a:extLst>
                    <a:ext uri="{9D8B030D-6E8A-4147-A177-3AD203B41FA5}">
                      <a16:colId xmlns:a16="http://schemas.microsoft.com/office/drawing/2014/main" val="3430374514"/>
                    </a:ext>
                  </a:extLst>
                </a:gridCol>
                <a:gridCol w="5141787">
                  <a:extLst>
                    <a:ext uri="{9D8B030D-6E8A-4147-A177-3AD203B41FA5}">
                      <a16:colId xmlns:a16="http://schemas.microsoft.com/office/drawing/2014/main" val="321280315"/>
                    </a:ext>
                  </a:extLst>
                </a:gridCol>
              </a:tblGrid>
              <a:tr h="683603">
                <a:tc>
                  <a:txBody>
                    <a:bodyPr/>
                    <a:lstStyle/>
                    <a:p>
                      <a:pPr algn="just" fontAlgn="base" latinLnBrk="1">
                        <a:lnSpc>
                          <a:spcPct val="106000"/>
                        </a:lnSpc>
                        <a:spcAft>
                          <a:spcPts val="800"/>
                        </a:spcAft>
                      </a:pPr>
                      <a:r>
                        <a:rPr lang="en-US" sz="2000" b="1" kern="100" cap="none" spc="0" dirty="0">
                          <a:solidFill>
                            <a:schemeClr val="bg1"/>
                          </a:solidFill>
                          <a:effectLst/>
                          <a:latin typeface="Arial" panose="020B0604020202020204" pitchFamily="34" charset="0"/>
                          <a:cs typeface="Arial" panose="020B0604020202020204" pitchFamily="34" charset="0"/>
                        </a:rPr>
                        <a:t>1 Thessalonians</a:t>
                      </a:r>
                      <a:endParaRPr lang="en-UG" sz="2000" b="1" kern="100" cap="none" spc="0"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122165" marB="122165" anchor="ctr">
                    <a:lnL w="12700" cmpd="sng">
                      <a:noFill/>
                    </a:lnL>
                    <a:lnR w="12700" cmpd="sng">
                      <a:noFill/>
                    </a:lnR>
                    <a:lnT w="19050" cap="flat" cmpd="sng" algn="ctr">
                      <a:noFill/>
                      <a:prstDash val="solid"/>
                    </a:lnT>
                    <a:lnB w="38100" cmpd="sng">
                      <a:noFill/>
                    </a:lnB>
                    <a:solidFill>
                      <a:schemeClr val="tx1"/>
                    </a:solidFill>
                  </a:tcPr>
                </a:tc>
                <a:tc>
                  <a:txBody>
                    <a:bodyPr/>
                    <a:lstStyle/>
                    <a:p>
                      <a:pPr algn="just" fontAlgn="base" latinLnBrk="1">
                        <a:lnSpc>
                          <a:spcPct val="106000"/>
                        </a:lnSpc>
                        <a:spcAft>
                          <a:spcPts val="800"/>
                        </a:spcAft>
                      </a:pPr>
                      <a:r>
                        <a:rPr lang="en-US" sz="2000" b="1" kern="100" cap="none" spc="0">
                          <a:solidFill>
                            <a:schemeClr val="bg1"/>
                          </a:solidFill>
                          <a:effectLst/>
                          <a:latin typeface="Arial" panose="020B0604020202020204" pitchFamily="34" charset="0"/>
                          <a:cs typeface="Arial" panose="020B0604020202020204" pitchFamily="34" charset="0"/>
                        </a:rPr>
                        <a:t>2 Thessalonians</a:t>
                      </a:r>
                      <a:endParaRPr lang="en-UG" sz="2000" b="1" kern="100" cap="none" spc="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122165" marB="12216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07317473"/>
                  </a:ext>
                </a:extLst>
              </a:tr>
              <a:tr h="827302">
                <a:tc>
                  <a:txBody>
                    <a:bodyPr/>
                    <a:lstStyle/>
                    <a:p>
                      <a:pPr algn="just" fontAlgn="base" latinLnBrk="1">
                        <a:lnSpc>
                          <a:spcPct val="106000"/>
                        </a:lnSpc>
                        <a:spcAft>
                          <a:spcPts val="800"/>
                        </a:spcAft>
                      </a:pPr>
                      <a:r>
                        <a:rPr lang="en-US" sz="2000" b="1" kern="100" cap="none" spc="0">
                          <a:solidFill>
                            <a:schemeClr val="tx1"/>
                          </a:solidFill>
                          <a:effectLst/>
                          <a:latin typeface="Arial" panose="020B0604020202020204" pitchFamily="34" charset="0"/>
                          <a:cs typeface="Arial" panose="020B0604020202020204" pitchFamily="34" charset="0"/>
                        </a:rPr>
                        <a:t>The imminence of the Lord’s return</a:t>
                      </a:r>
                      <a:endParaRPr lang="en-UG" sz="2000" b="1" kern="100" cap="none" spc="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23754" marB="122165"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just" fontAlgn="base" latinLnBrk="1">
                        <a:lnSpc>
                          <a:spcPct val="106000"/>
                        </a:lnSpc>
                        <a:spcAft>
                          <a:spcPts val="800"/>
                        </a:spcAft>
                      </a:pPr>
                      <a:r>
                        <a:rPr lang="en-US" sz="2000" kern="100" cap="none" spc="0">
                          <a:solidFill>
                            <a:schemeClr val="tx1"/>
                          </a:solidFill>
                          <a:effectLst/>
                          <a:latin typeface="Arial" panose="020B0604020202020204" pitchFamily="34" charset="0"/>
                          <a:cs typeface="Arial" panose="020B0604020202020204" pitchFamily="34" charset="0"/>
                        </a:rPr>
                        <a:t>Correction of the misunderstandings about the Lord’s return</a:t>
                      </a:r>
                      <a:endParaRPr lang="en-UG" sz="2000" kern="100" cap="none" spc="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23754" marB="122165" anchor="ctr">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608718209"/>
                  </a:ext>
                </a:extLst>
              </a:tr>
              <a:tr h="2385833">
                <a:tc>
                  <a:txBody>
                    <a:bodyPr/>
                    <a:lstStyle/>
                    <a:p>
                      <a:pPr algn="just" fontAlgn="base" latinLnBrk="1">
                        <a:lnSpc>
                          <a:spcPct val="106000"/>
                        </a:lnSpc>
                        <a:spcAft>
                          <a:spcPts val="800"/>
                        </a:spcAft>
                      </a:pPr>
                      <a:r>
                        <a:rPr lang="en-US" sz="2000" b="1" kern="100" cap="none" spc="0" dirty="0">
                          <a:solidFill>
                            <a:schemeClr val="tx1"/>
                          </a:solidFill>
                          <a:effectLst/>
                          <a:latin typeface="Arial" panose="020B0604020202020204" pitchFamily="34" charset="0"/>
                          <a:cs typeface="Arial" panose="020B0604020202020204" pitchFamily="34" charset="0"/>
                        </a:rPr>
                        <a:t>4:13, 5:1-4</a:t>
                      </a:r>
                      <a:endParaRPr lang="en-UG" sz="2000" b="1" kern="100" cap="none" spc="0" dirty="0">
                        <a:solidFill>
                          <a:schemeClr val="tx1"/>
                        </a:solidFill>
                        <a:effectLst/>
                        <a:latin typeface="Arial" panose="020B0604020202020204" pitchFamily="34" charset="0"/>
                        <a:cs typeface="Arial" panose="020B0604020202020204" pitchFamily="34" charset="0"/>
                      </a:endParaRPr>
                    </a:p>
                    <a:p>
                      <a:pPr algn="just" fontAlgn="base" latinLnBrk="1">
                        <a:lnSpc>
                          <a:spcPct val="106000"/>
                        </a:lnSpc>
                        <a:spcAft>
                          <a:spcPts val="800"/>
                        </a:spcAft>
                      </a:pPr>
                      <a:r>
                        <a:rPr lang="en-US" sz="2000" b="1" kern="100" cap="none" spc="0" dirty="0">
                          <a:solidFill>
                            <a:schemeClr val="tx1"/>
                          </a:solidFill>
                          <a:effectLst/>
                          <a:latin typeface="Arial" panose="020B0604020202020204" pitchFamily="34" charset="0"/>
                          <a:cs typeface="Arial" panose="020B0604020202020204" pitchFamily="34" charset="0"/>
                        </a:rPr>
                        <a:t>4:16, ‘For the Lord himself will come down from heaven, with a loud command, with the voice of the archangel       and with the trumpet call of God’</a:t>
                      </a:r>
                      <a:endParaRPr lang="en-UG" sz="2000" b="1" kern="100" cap="none" spc="0" dirty="0">
                        <a:solidFill>
                          <a:schemeClr val="tx1"/>
                        </a:solidFill>
                        <a:effectLst/>
                        <a:latin typeface="Arial" panose="020B0604020202020204" pitchFamily="34" charset="0"/>
                        <a:cs typeface="Arial" panose="020B0604020202020204" pitchFamily="34" charset="0"/>
                      </a:endParaRPr>
                    </a:p>
                    <a:p>
                      <a:pPr algn="just" fontAlgn="base" latinLnBrk="1">
                        <a:lnSpc>
                          <a:spcPct val="106000"/>
                        </a:lnSpc>
                        <a:spcAft>
                          <a:spcPts val="800"/>
                        </a:spcAft>
                      </a:pPr>
                      <a:r>
                        <a:rPr lang="en-US" sz="2000" b="1" kern="100" cap="none" spc="0" dirty="0">
                          <a:solidFill>
                            <a:schemeClr val="tx1"/>
                          </a:solidFill>
                          <a:effectLst/>
                          <a:latin typeface="Arial" panose="020B0604020202020204" pitchFamily="34" charset="0"/>
                          <a:cs typeface="Arial" panose="020B0604020202020204" pitchFamily="34" charset="0"/>
                        </a:rPr>
                        <a:t>5:2, ‘The day of the lord will come like a thief in the night’</a:t>
                      </a:r>
                      <a:endParaRPr lang="en-UG" sz="2000" b="1"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23754" marB="12216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just" fontAlgn="base" latinLnBrk="1">
                        <a:lnSpc>
                          <a:spcPct val="106000"/>
                        </a:lnSpc>
                        <a:spcAft>
                          <a:spcPts val="800"/>
                        </a:spcAft>
                      </a:pPr>
                      <a:r>
                        <a:rPr lang="en-US" sz="2000" kern="100" cap="none" spc="0" dirty="0">
                          <a:solidFill>
                            <a:schemeClr val="tx1"/>
                          </a:solidFill>
                          <a:effectLst/>
                          <a:latin typeface="Arial" panose="020B0604020202020204" pitchFamily="34" charset="0"/>
                          <a:cs typeface="Arial" panose="020B0604020202020204" pitchFamily="34" charset="0"/>
                        </a:rPr>
                        <a:t>2:1-12, 3:6-15</a:t>
                      </a:r>
                      <a:endParaRPr lang="en-UG" sz="2000" kern="100" cap="none" spc="0" dirty="0">
                        <a:solidFill>
                          <a:schemeClr val="tx1"/>
                        </a:solidFill>
                        <a:effectLst/>
                        <a:latin typeface="Arial" panose="020B0604020202020204" pitchFamily="34" charset="0"/>
                        <a:cs typeface="Arial" panose="020B0604020202020204" pitchFamily="34" charset="0"/>
                      </a:endParaRPr>
                    </a:p>
                    <a:p>
                      <a:pPr algn="just" fontAlgn="base" latinLnBrk="1">
                        <a:lnSpc>
                          <a:spcPct val="106000"/>
                        </a:lnSpc>
                        <a:spcAft>
                          <a:spcPts val="800"/>
                        </a:spcAft>
                      </a:pPr>
                      <a:r>
                        <a:rPr lang="en-US" sz="2000" kern="100" cap="none" spc="0" dirty="0">
                          <a:solidFill>
                            <a:schemeClr val="tx1"/>
                          </a:solidFill>
                          <a:effectLst/>
                          <a:latin typeface="Arial" panose="020B0604020202020204" pitchFamily="34" charset="0"/>
                          <a:cs typeface="Arial" panose="020B0604020202020204" pitchFamily="34" charset="0"/>
                        </a:rPr>
                        <a:t>2:2, ‘Not to become easily unsettled or alarmed by the          teaching’</a:t>
                      </a:r>
                      <a:endParaRPr lang="en-UG" sz="2000" kern="100" cap="none" spc="0" dirty="0">
                        <a:solidFill>
                          <a:schemeClr val="tx1"/>
                        </a:solidFill>
                        <a:effectLst/>
                        <a:latin typeface="Arial" panose="020B0604020202020204" pitchFamily="34" charset="0"/>
                        <a:cs typeface="Arial" panose="020B0604020202020204" pitchFamily="34" charset="0"/>
                      </a:endParaRPr>
                    </a:p>
                    <a:p>
                      <a:pPr algn="just" fontAlgn="base" latinLnBrk="1">
                        <a:lnSpc>
                          <a:spcPct val="106000"/>
                        </a:lnSpc>
                        <a:spcAft>
                          <a:spcPts val="800"/>
                        </a:spcAft>
                      </a:pPr>
                      <a:r>
                        <a:rPr lang="en-US" sz="2000" kern="100" cap="none" spc="0" dirty="0">
                          <a:solidFill>
                            <a:schemeClr val="tx1"/>
                          </a:solidFill>
                          <a:effectLst/>
                          <a:latin typeface="Arial" panose="020B0604020202020204" pitchFamily="34" charset="0"/>
                          <a:cs typeface="Arial" panose="020B0604020202020204" pitchFamily="34" charset="0"/>
                        </a:rPr>
                        <a:t>3:11-12, ‘We hear that some among you are idle and                     disruptive. They are not busy, they are busybodies’ </a:t>
                      </a:r>
                      <a:endParaRPr lang="en-UG" sz="2000"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85515" marR="61082" marT="23754" marB="122165"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855523570"/>
                  </a:ext>
                </a:extLst>
              </a:tr>
            </a:tbl>
          </a:graphicData>
        </a:graphic>
      </p:graphicFrame>
    </p:spTree>
    <p:extLst>
      <p:ext uri="{BB962C8B-B14F-4D97-AF65-F5344CB8AC3E}">
        <p14:creationId xmlns:p14="http://schemas.microsoft.com/office/powerpoint/2010/main" val="385113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82C7255-468C-4DD9-87BC-93BDB92A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726" y="1772816"/>
            <a:ext cx="3035301" cy="2275092"/>
          </a:xfrm>
          <a:prstGeom prst="rect">
            <a:avLst/>
          </a:prstGeom>
        </p:spPr>
      </p:pic>
      <p:pic>
        <p:nvPicPr>
          <p:cNvPr id="12" name="그림 11">
            <a:extLst>
              <a:ext uri="{FF2B5EF4-FFF2-40B4-BE49-F238E27FC236}">
                <a16:creationId xmlns:a16="http://schemas.microsoft.com/office/drawing/2014/main" id="{71E06BCA-2D9E-4A16-906F-6F50518AB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44" y="4365104"/>
            <a:ext cx="2922639" cy="2197100"/>
          </a:xfrm>
          <a:prstGeom prst="rect">
            <a:avLst/>
          </a:prstGeom>
        </p:spPr>
      </p:pic>
      <p:pic>
        <p:nvPicPr>
          <p:cNvPr id="14" name="그림 13">
            <a:extLst>
              <a:ext uri="{FF2B5EF4-FFF2-40B4-BE49-F238E27FC236}">
                <a16:creationId xmlns:a16="http://schemas.microsoft.com/office/drawing/2014/main" id="{CFFBB16A-CB33-47F3-9BED-7055F5B6A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741" y="4365104"/>
            <a:ext cx="3184525" cy="2217729"/>
          </a:xfrm>
          <a:prstGeom prst="rect">
            <a:avLst/>
          </a:prstGeom>
        </p:spPr>
      </p:pic>
      <p:pic>
        <p:nvPicPr>
          <p:cNvPr id="9" name="그림 8">
            <a:extLst>
              <a:ext uri="{FF2B5EF4-FFF2-40B4-BE49-F238E27FC236}">
                <a16:creationId xmlns:a16="http://schemas.microsoft.com/office/drawing/2014/main" id="{AC07A1F8-E487-48E6-8C6F-12856411C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51" y="2348880"/>
            <a:ext cx="4234463" cy="3240360"/>
          </a:xfrm>
          <a:prstGeom prst="rect">
            <a:avLst/>
          </a:prstGeom>
        </p:spPr>
      </p:pic>
      <p:sp>
        <p:nvSpPr>
          <p:cNvPr id="11" name="Title 1">
            <a:extLst>
              <a:ext uri="{FF2B5EF4-FFF2-40B4-BE49-F238E27FC236}">
                <a16:creationId xmlns:a16="http://schemas.microsoft.com/office/drawing/2014/main" id="{A7895D84-68BD-4D2A-971B-E59E6445CD24}"/>
              </a:ext>
            </a:extLst>
          </p:cNvPr>
          <p:cNvSpPr txBox="1">
            <a:spLocks/>
          </p:cNvSpPr>
          <p:nvPr/>
        </p:nvSpPr>
        <p:spPr bwMode="auto">
          <a:xfrm>
            <a:off x="-1176808" y="188640"/>
            <a:ext cx="9289032" cy="177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a:lstStyle>
          <a:p>
            <a:pPr latinLnBrk="0">
              <a:spcAft>
                <a:spcPts val="800"/>
              </a:spcAft>
            </a:pPr>
            <a:r>
              <a:rPr kumimoji="0" lang="en-US" b="1" dirty="0">
                <a:uFill>
                  <a:solidFill>
                    <a:srgbClr val="000000"/>
                  </a:solidFill>
                </a:uFill>
                <a:latin typeface="Arial" panose="020B0604020202020204" pitchFamily="34" charset="0"/>
                <a:cs typeface="Arial" panose="020B0604020202020204" pitchFamily="34" charset="0"/>
              </a:rPr>
              <a:t>Thessalonians</a:t>
            </a:r>
            <a:endParaRPr kumimoji="0" lang="en-US" b="0" dirty="0">
              <a:latin typeface="Arial" panose="020B0604020202020204" pitchFamily="34" charset="0"/>
              <a:cs typeface="Arial" panose="020B0604020202020204" pitchFamily="34" charset="0"/>
            </a:endParaRPr>
          </a:p>
        </p:txBody>
      </p:sp>
      <p:pic>
        <p:nvPicPr>
          <p:cNvPr id="7" name="내용 개체 틀 6">
            <a:extLst>
              <a:ext uri="{FF2B5EF4-FFF2-40B4-BE49-F238E27FC236}">
                <a16:creationId xmlns:a16="http://schemas.microsoft.com/office/drawing/2014/main" id="{C09CFA5A-6522-4EBB-8912-51B5E6F62CA0}"/>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544440" y="1772816"/>
            <a:ext cx="3139125" cy="2275092"/>
          </a:xfrm>
        </p:spPr>
      </p:pic>
    </p:spTree>
    <p:extLst>
      <p:ext uri="{BB962C8B-B14F-4D97-AF65-F5344CB8AC3E}">
        <p14:creationId xmlns:p14="http://schemas.microsoft.com/office/powerpoint/2010/main" val="383816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01A549-E43E-3A4E-72E6-78D54ED92259}"/>
              </a:ext>
            </a:extLst>
          </p:cNvPr>
          <p:cNvSpPr>
            <a:spLocks noChangeArrowheads="1"/>
          </p:cNvSpPr>
          <p:nvPr/>
        </p:nvSpPr>
        <p:spPr bwMode="auto">
          <a:xfrm>
            <a:off x="479376" y="354660"/>
            <a:ext cx="5560568" cy="18168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514350" marR="0" lvl="0" indent="-514350" fontAlgn="base">
              <a:lnSpc>
                <a:spcPct val="90000"/>
              </a:lnSpc>
              <a:spcBef>
                <a:spcPct val="0"/>
              </a:spcBef>
              <a:spcAft>
                <a:spcPts val="600"/>
              </a:spcAft>
              <a:buClrTx/>
              <a:buSzTx/>
              <a:buAutoNum type="arabicParenR"/>
              <a:tabLst/>
            </a:pPr>
            <a:endParaRPr kumimoji="0" lang="en-US" altLang="ko-KR" sz="3200" i="0" u="sng" strike="noStrike" cap="none" normalizeH="0" baseline="0" dirty="0">
              <a:ln>
                <a:noFill/>
              </a:ln>
              <a:effectLst/>
            </a:endParaRPr>
          </a:p>
          <a:p>
            <a:pPr marR="0" lvl="0" fontAlgn="base">
              <a:lnSpc>
                <a:spcPct val="90000"/>
              </a:lnSpc>
              <a:spcBef>
                <a:spcPct val="0"/>
              </a:spcBef>
              <a:spcAft>
                <a:spcPts val="600"/>
              </a:spcAft>
              <a:buClrTx/>
              <a:buSzTx/>
              <a:tabLst/>
            </a:pPr>
            <a:r>
              <a:rPr lang="en-US" altLang="ko-KR" sz="3200" u="sng" dirty="0"/>
              <a:t>1</a:t>
            </a:r>
            <a:r>
              <a:rPr lang="en-US" altLang="ko-KR" sz="3600" u="sng" dirty="0"/>
              <a:t>. Book</a:t>
            </a:r>
          </a:p>
          <a:p>
            <a:pPr marR="0" lvl="0" fontAlgn="base">
              <a:lnSpc>
                <a:spcPct val="90000"/>
              </a:lnSpc>
              <a:spcBef>
                <a:spcPct val="0"/>
              </a:spcBef>
              <a:spcAft>
                <a:spcPts val="600"/>
              </a:spcAft>
              <a:buClrTx/>
              <a:buSzTx/>
              <a:tabLst/>
            </a:pPr>
            <a:endParaRPr lang="en-US" altLang="ko-KR" sz="3200" u="sng" dirty="0"/>
          </a:p>
          <a:p>
            <a:pPr marR="0" lvl="0" fontAlgn="base">
              <a:lnSpc>
                <a:spcPct val="90000"/>
              </a:lnSpc>
              <a:spcBef>
                <a:spcPct val="0"/>
              </a:spcBef>
              <a:spcAft>
                <a:spcPts val="600"/>
              </a:spcAft>
              <a:buClrTx/>
              <a:buSzTx/>
              <a:tabLst/>
            </a:pPr>
            <a:endParaRPr kumimoji="0" lang="en-US" altLang="ko-KR" sz="3200" b="0" i="0" u="none" strike="noStrike" cap="none" normalizeH="0" baseline="0" dirty="0">
              <a:ln>
                <a:noFill/>
              </a:ln>
              <a:effectLst/>
            </a:endParaRPr>
          </a:p>
        </p:txBody>
      </p:sp>
      <p:graphicFrame>
        <p:nvGraphicFramePr>
          <p:cNvPr id="6" name="Content Placeholder 5">
            <a:extLst>
              <a:ext uri="{FF2B5EF4-FFF2-40B4-BE49-F238E27FC236}">
                <a16:creationId xmlns:a16="http://schemas.microsoft.com/office/drawing/2014/main" id="{EACF826B-FCA8-9F35-557B-2AE9858DB2BF}"/>
              </a:ext>
            </a:extLst>
          </p:cNvPr>
          <p:cNvGraphicFramePr>
            <a:graphicFrameLocks noGrp="1"/>
          </p:cNvGraphicFramePr>
          <p:nvPr>
            <p:ph idx="1"/>
            <p:extLst>
              <p:ext uri="{D42A27DB-BD31-4B8C-83A1-F6EECF244321}">
                <p14:modId xmlns:p14="http://schemas.microsoft.com/office/powerpoint/2010/main" val="2908062401"/>
              </p:ext>
            </p:extLst>
          </p:nvPr>
        </p:nvGraphicFramePr>
        <p:xfrm>
          <a:off x="656285" y="2636912"/>
          <a:ext cx="10917936" cy="2958027"/>
        </p:xfrm>
        <a:graphic>
          <a:graphicData uri="http://schemas.openxmlformats.org/drawingml/2006/table">
            <a:tbl>
              <a:tblPr firstRow="1" firstCol="1" bandRow="1">
                <a:noFill/>
              </a:tblPr>
              <a:tblGrid>
                <a:gridCol w="5507397">
                  <a:extLst>
                    <a:ext uri="{9D8B030D-6E8A-4147-A177-3AD203B41FA5}">
                      <a16:colId xmlns:a16="http://schemas.microsoft.com/office/drawing/2014/main" val="1023024141"/>
                    </a:ext>
                  </a:extLst>
                </a:gridCol>
                <a:gridCol w="5410539">
                  <a:extLst>
                    <a:ext uri="{9D8B030D-6E8A-4147-A177-3AD203B41FA5}">
                      <a16:colId xmlns:a16="http://schemas.microsoft.com/office/drawing/2014/main" val="313698171"/>
                    </a:ext>
                  </a:extLst>
                </a:gridCol>
              </a:tblGrid>
              <a:tr h="424322">
                <a:tc>
                  <a:txBody>
                    <a:bodyPr/>
                    <a:lstStyle/>
                    <a:p>
                      <a:pPr algn="just" fontAlgn="base" latinLnBrk="1">
                        <a:lnSpc>
                          <a:spcPct val="106000"/>
                        </a:lnSpc>
                        <a:spcAft>
                          <a:spcPts val="800"/>
                        </a:spcAft>
                      </a:pPr>
                      <a:r>
                        <a:rPr lang="en-US" sz="2400" b="1" kern="100" cap="none" spc="30">
                          <a:solidFill>
                            <a:schemeClr val="tx1"/>
                          </a:solidFill>
                          <a:effectLst/>
                          <a:latin typeface="Arial" panose="020B0604020202020204" pitchFamily="34" charset="0"/>
                          <a:ea typeface="Malgun Gothic" panose="020B0503020000020004" pitchFamily="34" charset="-127"/>
                          <a:cs typeface="Arial" panose="020B0604020202020204" pitchFamily="34" charset="0"/>
                        </a:rPr>
                        <a:t>Acts (49-50. A. D)</a:t>
                      </a:r>
                      <a:endParaRPr lang="en-UG" sz="2400" b="1" kern="100" cap="none" spc="3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0" marR="16284" marT="31663" marB="31663" anchor="ctr">
                    <a:lnL w="12700" cmpd="sng">
                      <a:noFill/>
                    </a:lnL>
                    <a:lnR w="12700" cmpd="sng">
                      <a:noFill/>
                    </a:lnR>
                    <a:lnT w="19050" cap="flat" cmpd="sng" algn="ctr">
                      <a:solidFill>
                        <a:schemeClr val="accent1"/>
                      </a:solidFill>
                      <a:prstDash val="solid"/>
                    </a:lnT>
                    <a:lnB w="38100" cmpd="sng">
                      <a:noFill/>
                    </a:lnB>
                    <a:noFill/>
                  </a:tcPr>
                </a:tc>
                <a:tc>
                  <a:txBody>
                    <a:bodyPr/>
                    <a:lstStyle/>
                    <a:p>
                      <a:pPr algn="just" fontAlgn="base" latinLnBrk="1">
                        <a:lnSpc>
                          <a:spcPct val="106000"/>
                        </a:lnSpc>
                        <a:spcAft>
                          <a:spcPts val="800"/>
                        </a:spcAft>
                      </a:pPr>
                      <a:r>
                        <a:rPr lang="en-US" sz="2400" b="1" kern="100" cap="none" spc="30" dirty="0">
                          <a:solidFill>
                            <a:schemeClr val="tx1"/>
                          </a:solidFill>
                          <a:effectLst/>
                          <a:latin typeface="Arial" panose="020B0604020202020204" pitchFamily="34" charset="0"/>
                          <a:ea typeface="Malgun Gothic" panose="020B0503020000020004" pitchFamily="34" charset="-127"/>
                          <a:cs typeface="Arial" panose="020B0604020202020204" pitchFamily="34" charset="0"/>
                        </a:rPr>
                        <a:t>1 Thessalonians (51-52 A.D)</a:t>
                      </a:r>
                      <a:endParaRPr lang="en-UG" sz="2400" b="1" kern="100" cap="none" spc="30" dirty="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0" marR="16284" marT="31663" marB="31663"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3848935082"/>
                  </a:ext>
                </a:extLst>
              </a:tr>
              <a:tr h="2533705">
                <a:tc>
                  <a:txBody>
                    <a:bodyPr/>
                    <a:lstStyle/>
                    <a:p>
                      <a:pPr algn="just" fontAlgn="base" latinLnBrk="1">
                        <a:lnSpc>
                          <a:spcPct val="106000"/>
                        </a:lnSpc>
                        <a:spcAft>
                          <a:spcPts val="800"/>
                        </a:spcAft>
                      </a:pPr>
                      <a:r>
                        <a:rPr lang="en-US" sz="2400" b="1"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rPr>
                        <a:t>Acts 17:1-9. Some wicked men formed a  mob, attacked Paul, and Paul was sent to  Berea</a:t>
                      </a:r>
                      <a:endParaRPr lang="en-UG" sz="2400" b="1"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0" marR="115342" marT="31663" marB="31663" anchor="ctr">
                    <a:lnL w="12700" cmpd="sng">
                      <a:noFill/>
                      <a:prstDash val="solid"/>
                    </a:lnL>
                    <a:lnR w="12700" cmpd="sng">
                      <a:noFill/>
                      <a:prstDash val="solid"/>
                    </a:lnR>
                    <a:lnT w="38100" cmpd="sng">
                      <a:noFill/>
                    </a:lnT>
                    <a:lnB w="12700" cmpd="sng">
                      <a:noFill/>
                      <a:prstDash val="solid"/>
                    </a:lnB>
                    <a:noFill/>
                  </a:tcPr>
                </a:tc>
                <a:tc>
                  <a:txBody>
                    <a:bodyPr/>
                    <a:lstStyle/>
                    <a:p>
                      <a:pPr algn="just" fontAlgn="base" latinLnBrk="1">
                        <a:lnSpc>
                          <a:spcPct val="106000"/>
                        </a:lnSpc>
                        <a:spcAft>
                          <a:spcPts val="800"/>
                        </a:spcAft>
                      </a:pPr>
                      <a:r>
                        <a:rPr lang="en-US" sz="2400"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rPr>
                        <a:t>1 Thessalonians 1:8-9, ‘Your faith in God has  become known everywhere...you turned to   God from idols to serve the living and true  God’. 3:7-8, ‘For now we live, since you are   standing firm from distress and persecution’. </a:t>
                      </a:r>
                      <a:endParaRPr lang="en-UG" sz="2400" kern="100" cap="none" spc="0" dirty="0">
                        <a:solidFill>
                          <a:schemeClr val="tx1"/>
                        </a:solidFill>
                        <a:effectLst/>
                        <a:latin typeface="Arial" panose="020B0604020202020204" pitchFamily="34" charset="0"/>
                        <a:ea typeface="Malgun Gothic" panose="020B0503020000020004" pitchFamily="34" charset="-127"/>
                        <a:cs typeface="Arial" panose="020B0604020202020204" pitchFamily="34" charset="0"/>
                      </a:endParaRPr>
                    </a:p>
                  </a:txBody>
                  <a:tcPr marL="0" marR="115342" marT="31663" marB="3166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95222974"/>
                  </a:ext>
                </a:extLst>
              </a:tr>
            </a:tbl>
          </a:graphicData>
        </a:graphic>
      </p:graphicFrame>
      <p:sp>
        <p:nvSpPr>
          <p:cNvPr id="8" name="TextBox 7">
            <a:extLst>
              <a:ext uri="{FF2B5EF4-FFF2-40B4-BE49-F238E27FC236}">
                <a16:creationId xmlns:a16="http://schemas.microsoft.com/office/drawing/2014/main" id="{BBAD9846-3AD2-4BAB-8E56-F5FDEF312751}"/>
              </a:ext>
            </a:extLst>
          </p:cNvPr>
          <p:cNvSpPr txBox="1"/>
          <p:nvPr/>
        </p:nvSpPr>
        <p:spPr>
          <a:xfrm>
            <a:off x="3048000" y="3200456"/>
            <a:ext cx="6096000" cy="338554"/>
          </a:xfrm>
          <a:prstGeom prst="rect">
            <a:avLst/>
          </a:prstGeom>
          <a:noFill/>
        </p:spPr>
        <p:txBody>
          <a:bodyPr wrap="square">
            <a:spAutoFit/>
          </a:bodyPr>
          <a:lstStyle/>
          <a:p>
            <a:r>
              <a:rPr lang="en-US" altLang="ko-KR" sz="1600" u="sng" dirty="0"/>
              <a:t>Book</a:t>
            </a:r>
            <a:endParaRPr lang="en-US" dirty="0"/>
          </a:p>
        </p:txBody>
      </p:sp>
    </p:spTree>
    <p:extLst>
      <p:ext uri="{BB962C8B-B14F-4D97-AF65-F5344CB8AC3E}">
        <p14:creationId xmlns:p14="http://schemas.microsoft.com/office/powerpoint/2010/main" val="228774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9B997E8F-1EAD-7AD1-0D26-2FA68C93B9A5}"/>
              </a:ext>
            </a:extLst>
          </p:cNvPr>
          <p:cNvSpPr>
            <a:spLocks noChangeArrowheads="1"/>
          </p:cNvSpPr>
          <p:nvPr/>
        </p:nvSpPr>
        <p:spPr bwMode="auto">
          <a:xfrm>
            <a:off x="437278" y="209202"/>
            <a:ext cx="11316596" cy="19902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fontAlgn="base">
              <a:lnSpc>
                <a:spcPct val="90000"/>
              </a:lnSpc>
              <a:spcBef>
                <a:spcPct val="0"/>
              </a:spcBef>
              <a:spcAft>
                <a:spcPts val="600"/>
              </a:spcAft>
              <a:buClrTx/>
              <a:buSzTx/>
              <a:tabLst/>
            </a:pPr>
            <a:r>
              <a:rPr kumimoji="0" lang="en-US" altLang="ko-KR" sz="3600" b="1" i="0" u="sng" strike="noStrike" cap="none" normalizeH="0" baseline="0" dirty="0">
                <a:ln>
                  <a:noFill/>
                </a:ln>
                <a:effectLst/>
                <a:latin typeface="Arial" panose="020B0604020202020204" pitchFamily="34" charset="0"/>
                <a:cs typeface="Arial" panose="020B0604020202020204" pitchFamily="34" charset="0"/>
              </a:rPr>
              <a:t>2. How was the Thessalonian church changed?</a:t>
            </a:r>
          </a:p>
          <a:p>
            <a:pPr marR="0" lvl="0" fontAlgn="base">
              <a:lnSpc>
                <a:spcPct val="90000"/>
              </a:lnSpc>
              <a:spcBef>
                <a:spcPct val="0"/>
              </a:spcBef>
              <a:spcAft>
                <a:spcPts val="600"/>
              </a:spcAft>
              <a:buClrTx/>
              <a:buSzTx/>
              <a:tabLst/>
            </a:pPr>
            <a:endParaRPr kumimoji="0" lang="en-US" altLang="ko-KR" sz="2400" b="0" i="0" u="none" strike="noStrike" cap="none" normalizeH="0" baseline="0" dirty="0">
              <a:ln>
                <a:noFill/>
              </a:ln>
              <a:effectLst/>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endParaRPr lang="en-US" altLang="ko-KR" sz="2400" dirty="0">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endParaRPr kumimoji="0" lang="en-US" altLang="ko-KR" sz="2400" b="0" i="0" u="none" strike="noStrike" cap="none" normalizeH="0" baseline="0" dirty="0">
              <a:ln>
                <a:noFill/>
              </a:ln>
              <a:effectLst/>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endParaRPr kumimoji="0" lang="en-US" altLang="ko-KR" b="0" i="0" u="none" strike="noStrike" cap="none" normalizeH="0" baseline="0" dirty="0">
              <a:ln>
                <a:noFill/>
              </a:ln>
              <a:effectLst/>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endParaRPr kumimoji="0" lang="en-US" altLang="ko-KR" b="0" i="0" u="none" strike="noStrike" cap="none" normalizeH="0" baseline="0" dirty="0">
              <a:ln>
                <a:noFill/>
              </a:ln>
              <a:effectLst/>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endParaRPr kumimoji="0" lang="en-US" altLang="ko-KR" b="0" dirty="0">
              <a:latin typeface="Arial" panose="020B0604020202020204" pitchFamily="34" charset="0"/>
              <a:cs typeface="Arial" panose="020B0604020202020204" pitchFamily="34" charset="0"/>
            </a:endParaRPr>
          </a:p>
          <a:p>
            <a:pPr marR="0" lvl="0" fontAlgn="base">
              <a:lnSpc>
                <a:spcPct val="90000"/>
              </a:lnSpc>
              <a:spcBef>
                <a:spcPct val="0"/>
              </a:spcBef>
              <a:spcAft>
                <a:spcPts val="600"/>
              </a:spcAft>
              <a:buClrTx/>
              <a:buSzTx/>
              <a:tabLst/>
            </a:pPr>
            <a:r>
              <a:rPr kumimoji="0" lang="en-US" altLang="ko-KR" b="0" i="0" u="none" strike="noStrike" cap="none" normalizeH="0" baseline="0" dirty="0">
                <a:ln>
                  <a:noFill/>
                </a:ln>
                <a:effectLst/>
                <a:latin typeface="Arial" panose="020B0604020202020204" pitchFamily="34" charset="0"/>
                <a:cs typeface="Arial" panose="020B0604020202020204" pitchFamily="34" charset="0"/>
              </a:rPr>
              <a:t>1 Thessalonians 1:3, ‘Your work produced by faith, your labor prompted by love, your endurance inspired by hope in our Lord Jesus Christ’. </a:t>
            </a:r>
          </a:p>
        </p:txBody>
      </p:sp>
      <p:graphicFrame>
        <p:nvGraphicFramePr>
          <p:cNvPr id="12" name="Content Placeholder 11">
            <a:extLst>
              <a:ext uri="{FF2B5EF4-FFF2-40B4-BE49-F238E27FC236}">
                <a16:creationId xmlns:a16="http://schemas.microsoft.com/office/drawing/2014/main" id="{6D3E257A-8DB8-C5F8-99F5-78FB3D8DB6BB}"/>
              </a:ext>
            </a:extLst>
          </p:cNvPr>
          <p:cNvGraphicFramePr>
            <a:graphicFrameLocks noGrp="1"/>
          </p:cNvGraphicFramePr>
          <p:nvPr>
            <p:ph idx="4294967295"/>
            <p:extLst>
              <p:ext uri="{D42A27DB-BD31-4B8C-83A1-F6EECF244321}">
                <p14:modId xmlns:p14="http://schemas.microsoft.com/office/powerpoint/2010/main" val="2806474298"/>
              </p:ext>
            </p:extLst>
          </p:nvPr>
        </p:nvGraphicFramePr>
        <p:xfrm>
          <a:off x="639110" y="3441576"/>
          <a:ext cx="10929618" cy="1574768"/>
        </p:xfrm>
        <a:graphic>
          <a:graphicData uri="http://schemas.openxmlformats.org/drawingml/2006/table">
            <a:tbl>
              <a:tblPr firstRow="1" firstCol="1" bandRow="1"/>
              <a:tblGrid>
                <a:gridCol w="3771625">
                  <a:extLst>
                    <a:ext uri="{9D8B030D-6E8A-4147-A177-3AD203B41FA5}">
                      <a16:colId xmlns:a16="http://schemas.microsoft.com/office/drawing/2014/main" val="1922615571"/>
                    </a:ext>
                  </a:extLst>
                </a:gridCol>
                <a:gridCol w="3680161">
                  <a:extLst>
                    <a:ext uri="{9D8B030D-6E8A-4147-A177-3AD203B41FA5}">
                      <a16:colId xmlns:a16="http://schemas.microsoft.com/office/drawing/2014/main" val="561450996"/>
                    </a:ext>
                  </a:extLst>
                </a:gridCol>
                <a:gridCol w="3477832">
                  <a:extLst>
                    <a:ext uri="{9D8B030D-6E8A-4147-A177-3AD203B41FA5}">
                      <a16:colId xmlns:a16="http://schemas.microsoft.com/office/drawing/2014/main" val="460201074"/>
                    </a:ext>
                  </a:extLst>
                </a:gridCol>
              </a:tblGrid>
              <a:tr h="360040">
                <a:tc>
                  <a:txBody>
                    <a:bodyPr/>
                    <a:lstStyle/>
                    <a:p>
                      <a:pPr algn="just" fontAlgn="base" latinLnBrk="1">
                        <a:lnSpc>
                          <a:spcPct val="106000"/>
                        </a:lnSpc>
                        <a:spcAft>
                          <a:spcPts val="800"/>
                        </a:spcAft>
                      </a:pPr>
                      <a:r>
                        <a:rPr lang="en-US" sz="18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Natural Growth</a:t>
                      </a:r>
                      <a:endParaRPr lang="en-UG" sz="1800" kern="10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Consequent Growth</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Intentional Growth</a:t>
                      </a:r>
                      <a:endParaRPr lang="en-UG" sz="1800" kern="10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387855"/>
                  </a:ext>
                </a:extLst>
              </a:tr>
              <a:tr h="1214728">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Mark 4:27, </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Night and day,  whether he sleeps or gets    up, the seed sprouts and     grows  though he does not   know   how</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Rom 5:3, </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Because we know that suffering produces      perseverance; perseverance, character; and character,     hope.</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Psalm 126:6, </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Those who  go out weeping, carrying  seed to grow, will return  with songs of joy.</a:t>
                      </a:r>
                      <a:r>
                        <a:rPr lang="ko-KR"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74372" marR="74372" marT="20416" marB="20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089594"/>
                  </a:ext>
                </a:extLst>
              </a:tr>
            </a:tbl>
          </a:graphicData>
        </a:graphic>
      </p:graphicFrame>
      <p:sp>
        <p:nvSpPr>
          <p:cNvPr id="15" name="TextBox 14">
            <a:extLst>
              <a:ext uri="{FF2B5EF4-FFF2-40B4-BE49-F238E27FC236}">
                <a16:creationId xmlns:a16="http://schemas.microsoft.com/office/drawing/2014/main" id="{EA92BEC2-FEF5-EF38-6E33-F576D30D2AAF}"/>
              </a:ext>
            </a:extLst>
          </p:cNvPr>
          <p:cNvSpPr txBox="1"/>
          <p:nvPr/>
        </p:nvSpPr>
        <p:spPr>
          <a:xfrm>
            <a:off x="579842" y="5372820"/>
            <a:ext cx="10988886" cy="1851533"/>
          </a:xfrm>
          <a:prstGeom prst="rect">
            <a:avLst/>
          </a:prstGeom>
          <a:noFill/>
        </p:spPr>
        <p:txBody>
          <a:bodyPr wrap="square" rtlCol="0">
            <a:spAutoFit/>
          </a:bodyPr>
          <a:lstStyle/>
          <a:p>
            <a:pPr algn="just" fontAlgn="base" latinLnBrk="1">
              <a:lnSpc>
                <a:spcPct val="106000"/>
              </a:lnSpc>
              <a:spcAft>
                <a:spcPts val="800"/>
              </a:spcAft>
            </a:pPr>
            <a:r>
              <a:rPr lang="en-US"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Thessalonians 1:5, 'Our gospel with power, with the Holy Spirit and deep           conviction' salvation'.</a:t>
            </a:r>
            <a:endParaRPr lang="en-U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Thessalonians 2:7, </a:t>
            </a:r>
            <a:r>
              <a:rPr lang="ko-KR"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Just as a nursing mother cares for her children</a:t>
            </a:r>
            <a:r>
              <a:rPr lang="ko-KR"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Thessalonians 2:11, 'As a father deals with his children, encouraging, comforting, and urging,' and urging.</a:t>
            </a:r>
            <a:endParaRPr lang="en-UG" kern="100" dirty="0">
              <a:effectLst/>
              <a:latin typeface="Arial" panose="020B0604020202020204" pitchFamily="34" charset="0"/>
              <a:ea typeface="Malgun Gothic" panose="020B0503020000020004" pitchFamily="34" charset="-127"/>
              <a:cs typeface="Arial" panose="020B0604020202020204" pitchFamily="34" charset="0"/>
            </a:endParaRPr>
          </a:p>
          <a:p>
            <a:endParaRPr lang="en-UG" dirty="0"/>
          </a:p>
        </p:txBody>
      </p:sp>
      <p:graphicFrame>
        <p:nvGraphicFramePr>
          <p:cNvPr id="2" name="표 1">
            <a:extLst>
              <a:ext uri="{FF2B5EF4-FFF2-40B4-BE49-F238E27FC236}">
                <a16:creationId xmlns:a16="http://schemas.microsoft.com/office/drawing/2014/main" id="{DEEEFB6B-57A1-4339-8DC4-8D65AA8471DB}"/>
              </a:ext>
            </a:extLst>
          </p:cNvPr>
          <p:cNvGraphicFramePr>
            <a:graphicFrameLocks noGrp="1"/>
          </p:cNvGraphicFramePr>
          <p:nvPr>
            <p:extLst>
              <p:ext uri="{D42A27DB-BD31-4B8C-83A1-F6EECF244321}">
                <p14:modId xmlns:p14="http://schemas.microsoft.com/office/powerpoint/2010/main" val="3043635375"/>
              </p:ext>
            </p:extLst>
          </p:nvPr>
        </p:nvGraphicFramePr>
        <p:xfrm>
          <a:off x="579842" y="1229322"/>
          <a:ext cx="10953525" cy="1326643"/>
        </p:xfrm>
        <a:graphic>
          <a:graphicData uri="http://schemas.openxmlformats.org/drawingml/2006/table">
            <a:tbl>
              <a:tblPr/>
              <a:tblGrid>
                <a:gridCol w="3651175">
                  <a:extLst>
                    <a:ext uri="{9D8B030D-6E8A-4147-A177-3AD203B41FA5}">
                      <a16:colId xmlns:a16="http://schemas.microsoft.com/office/drawing/2014/main" val="3063396292"/>
                    </a:ext>
                  </a:extLst>
                </a:gridCol>
                <a:gridCol w="3651175">
                  <a:extLst>
                    <a:ext uri="{9D8B030D-6E8A-4147-A177-3AD203B41FA5}">
                      <a16:colId xmlns:a16="http://schemas.microsoft.com/office/drawing/2014/main" val="1538556051"/>
                    </a:ext>
                  </a:extLst>
                </a:gridCol>
                <a:gridCol w="3651175">
                  <a:extLst>
                    <a:ext uri="{9D8B030D-6E8A-4147-A177-3AD203B41FA5}">
                      <a16:colId xmlns:a16="http://schemas.microsoft.com/office/drawing/2014/main" val="582719253"/>
                    </a:ext>
                  </a:extLst>
                </a:gridCol>
              </a:tblGrid>
              <a:tr h="682590">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Act 17:1-15 (AD.51)</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1Thessalonica 3:1-5, 1:2-5 (written in Corinth, where Paul stayed for 18 months) </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it-IT" sz="16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1 Thessalonica 1:5-10, 3:7-8 (A.D 53)</a:t>
                      </a:r>
                      <a:endParaRPr lang="it-IT" sz="16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55355"/>
                  </a:ext>
                </a:extLst>
              </a:tr>
              <a:tr h="399204">
                <a:tc>
                  <a:txBody>
                    <a:bodyPr/>
                    <a:lstStyle/>
                    <a:p>
                      <a:pPr marL="0" marR="0" indent="0" algn="just" fontAlgn="base" latinLnBrk="1">
                        <a:lnSpc>
                          <a:spcPct val="106000"/>
                        </a:lnSpc>
                        <a:spcBef>
                          <a:spcPts val="0"/>
                        </a:spcBef>
                        <a:spcAft>
                          <a:spcPts val="0"/>
                        </a:spcAft>
                      </a:pPr>
                      <a:r>
                        <a:rPr lang="en-US" sz="16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persecution, suffering, flight</a:t>
                      </a:r>
                      <a:endParaRPr lang="en-US" sz="16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Timothy was sent, prayer, encouragement</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6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Became a famous church and a role model</a:t>
                      </a:r>
                      <a:endParaRPr lang="en-US" sz="16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220737"/>
                  </a:ext>
                </a:extLst>
              </a:tr>
            </a:tbl>
          </a:graphicData>
        </a:graphic>
      </p:graphicFrame>
      <p:sp>
        <p:nvSpPr>
          <p:cNvPr id="3" name="Rectangle 1">
            <a:extLst>
              <a:ext uri="{FF2B5EF4-FFF2-40B4-BE49-F238E27FC236}">
                <a16:creationId xmlns:a16="http://schemas.microsoft.com/office/drawing/2014/main" id="{5C7C9186-5A0B-46EB-932B-5A12529FCF7A}"/>
              </a:ext>
            </a:extLst>
          </p:cNvPr>
          <p:cNvSpPr>
            <a:spLocks noChangeArrowheads="1"/>
          </p:cNvSpPr>
          <p:nvPr/>
        </p:nvSpPr>
        <p:spPr bwMode="auto">
          <a:xfrm>
            <a:off x="3432175" y="3552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33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78FBE06-CE36-4ADA-A797-DFBBC3EEBF73}"/>
              </a:ext>
            </a:extLst>
          </p:cNvPr>
          <p:cNvSpPr>
            <a:spLocks noGrp="1"/>
          </p:cNvSpPr>
          <p:nvPr>
            <p:ph type="title"/>
          </p:nvPr>
        </p:nvSpPr>
        <p:spPr>
          <a:xfrm>
            <a:off x="-528736" y="160867"/>
            <a:ext cx="9577064" cy="1143000"/>
          </a:xfrm>
        </p:spPr>
        <p:txBody>
          <a:bodyPr>
            <a:normAutofit/>
          </a:bodyPr>
          <a:lstStyle/>
          <a:p>
            <a:r>
              <a:rPr lang="en-US" sz="4000" b="1" u="sng" dirty="0">
                <a:latin typeface="Arial" panose="020B0604020202020204" pitchFamily="34" charset="0"/>
                <a:cs typeface="Arial" panose="020B0604020202020204" pitchFamily="34" charset="0"/>
              </a:rPr>
              <a:t>3. Paul’s Mission in Thessalonica </a:t>
            </a:r>
            <a:br>
              <a:rPr lang="en-US" sz="1800" kern="0" spc="0" dirty="0">
                <a:solidFill>
                  <a:srgbClr val="000000"/>
                </a:solidFill>
                <a:effectLst/>
                <a:latin typeface="한컴바탕"/>
              </a:rPr>
            </a:br>
            <a:endParaRPr lang="en-US" sz="2800" b="1" u="sng"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38CB9B49-4AFB-4F32-B17A-27F58ED453DD}"/>
              </a:ext>
            </a:extLst>
          </p:cNvPr>
          <p:cNvSpPr>
            <a:spLocks noGrp="1"/>
          </p:cNvSpPr>
          <p:nvPr>
            <p:ph sz="half" idx="1"/>
          </p:nvPr>
        </p:nvSpPr>
        <p:spPr>
          <a:xfrm>
            <a:off x="191344" y="1065476"/>
            <a:ext cx="5818750" cy="5792524"/>
          </a:xfrm>
        </p:spPr>
        <p:txBody>
          <a:bodyPr>
            <a:normAutofit fontScale="55000" lnSpcReduction="20000"/>
          </a:bodyPr>
          <a:lstStyle/>
          <a:p>
            <a:pPr marL="514350" marR="0" indent="-514350" algn="just" fontAlgn="base" latinLnBrk="1">
              <a:lnSpc>
                <a:spcPct val="106000"/>
              </a:lnSpc>
              <a:spcBef>
                <a:spcPts val="0"/>
              </a:spcBef>
              <a:spcAft>
                <a:spcPts val="0"/>
              </a:spcAft>
              <a:buAutoNum type="arabicParenR"/>
            </a:pPr>
            <a:r>
              <a:rPr lang="en-US" sz="5100" b="1" u="sng" dirty="0">
                <a:latin typeface="Arial" panose="020B0604020202020204" pitchFamily="34" charset="0"/>
                <a:cs typeface="Arial" panose="020B0604020202020204" pitchFamily="34" charset="0"/>
              </a:rPr>
              <a:t>City-Centered</a:t>
            </a:r>
          </a:p>
          <a:p>
            <a:pPr marL="514350" marR="0" indent="-514350" algn="just" fontAlgn="base" latinLnBrk="1">
              <a:lnSpc>
                <a:spcPct val="106000"/>
              </a:lnSpc>
              <a:spcBef>
                <a:spcPts val="0"/>
              </a:spcBef>
              <a:spcAft>
                <a:spcPts val="0"/>
              </a:spcAft>
              <a:buAutoNum type="arabicParenR"/>
            </a:pPr>
            <a:endPar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0"/>
              </a:spcAft>
              <a:buNone/>
            </a:pP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“Thessalonians 1:8, ‘Word of the Lord is heard from you not only in Macedonia and Achaia” </a:t>
            </a:r>
            <a:endParaRPr lang="en-US" sz="3000" kern="100" dirty="0">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0"/>
              </a:spcAft>
              <a:buNone/>
            </a:pPr>
            <a:endPar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0"/>
              </a:spcAft>
              <a:buNone/>
            </a:pPr>
            <a:endParaRPr lang="en-US" sz="30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0"/>
              </a:spcAft>
              <a:buNone/>
            </a:pP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Paul thought that everyone needed to hear the message of Jesus Christ. Paul's behavior was normal at the time. Even in early Christian history there were itinerant preachers who toured the land of Judah</a:t>
            </a:r>
            <a:r>
              <a:rPr lang="en-US" sz="3000" kern="100" dirty="0">
                <a:latin typeface="Arial" panose="020B0604020202020204" pitchFamily="34" charset="0"/>
                <a:ea typeface="맑은 고딕" panose="020B0503020000020004" pitchFamily="50" charset="-127"/>
                <a:cs typeface="Arial" panose="020B0604020202020204" pitchFamily="34" charset="0"/>
              </a:rPr>
              <a:t>. </a:t>
            </a: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 that time, Jews were scattered around the world as diaspora.</a:t>
            </a:r>
          </a:p>
          <a:p>
            <a:pPr marL="0" marR="0" indent="0" algn="just" fontAlgn="base" latinLnBrk="1">
              <a:lnSpc>
                <a:spcPct val="106000"/>
              </a:lnSpc>
              <a:spcBef>
                <a:spcPts val="0"/>
              </a:spcBef>
              <a:spcAft>
                <a:spcPts val="0"/>
              </a:spcAft>
              <a:buNone/>
            </a:pP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endParaRPr lang="en-US" sz="3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Paul chose cities that were representative, not </a:t>
            </a:r>
            <a:r>
              <a:rPr lang="en-US" sz="3000" kern="10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raciallybut</a:t>
            </a: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regionally. Amphipolis and Apollonia were big cites but passed by</a:t>
            </a:r>
            <a:r>
              <a:rPr lang="en-US" sz="3000" kern="100" dirty="0">
                <a:latin typeface="Arial" panose="020B0604020202020204" pitchFamily="34" charset="0"/>
                <a:ea typeface="맑은 고딕" panose="020B0503020000020004" pitchFamily="50" charset="-127"/>
                <a:cs typeface="Arial" panose="020B0604020202020204" pitchFamily="34" charset="0"/>
              </a:rPr>
              <a:t>. </a:t>
            </a: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Acts 14:6-7, “We went to Lycaonia and the two cities Lystra and </a:t>
            </a:r>
            <a:r>
              <a:rPr lang="en-US" sz="3000" kern="10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Derbe</a:t>
            </a: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and their vicinity,” Paul was not just an itinerant preacher </a:t>
            </a:r>
          </a:p>
          <a:p>
            <a:pPr marL="0" marR="0" indent="0" algn="just" fontAlgn="base" latinLnBrk="1">
              <a:lnSpc>
                <a:spcPct val="106000"/>
              </a:lnSpc>
              <a:spcBef>
                <a:spcPts val="0"/>
              </a:spcBef>
              <a:spcAft>
                <a:spcPts val="800"/>
              </a:spcAft>
              <a:buNone/>
            </a:pPr>
            <a:endParaRPr lang="en-US" sz="3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3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Since the cities and towns of the Mediterranean at that time were within the political structure of the Roman Empire</a:t>
            </a:r>
            <a:r>
              <a:rPr lang="en-US" sz="1800" kern="100" dirty="0">
                <a:solidFill>
                  <a:srgbClr val="000000"/>
                </a:solidFill>
                <a:effectLst/>
                <a:latin typeface="맑은 고딕" panose="020B0503020000020004" pitchFamily="50" charset="-127"/>
                <a:ea typeface="굴림" panose="020B0600000101010101" pitchFamily="50" charset="-127"/>
                <a:cs typeface="굴림" panose="020B0600000101010101" pitchFamily="50" charset="-127"/>
              </a:rPr>
              <a:t> </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514350" indent="-514350">
              <a:buAutoNum type="arabicParenBoth"/>
            </a:pPr>
            <a:endParaRPr lang="en-US" dirty="0">
              <a:latin typeface="Arial" panose="020B0604020202020204" pitchFamily="34" charset="0"/>
              <a:cs typeface="Arial" panose="020B0604020202020204" pitchFamily="34" charset="0"/>
            </a:endParaRPr>
          </a:p>
          <a:p>
            <a:pPr marL="0" indent="0">
              <a:buNone/>
            </a:pPr>
            <a:endParaRPr lang="en-US" sz="1800" kern="0" spc="0" dirty="0">
              <a:solidFill>
                <a:srgbClr val="000000"/>
              </a:solidFill>
              <a:effectLst/>
              <a:latin typeface="한컴바탕"/>
            </a:endParaRPr>
          </a:p>
          <a:p>
            <a:pPr marL="0" indent="0">
              <a:buNone/>
            </a:pPr>
            <a:endParaRPr lang="en-US" dirty="0"/>
          </a:p>
        </p:txBody>
      </p:sp>
      <p:sp>
        <p:nvSpPr>
          <p:cNvPr id="6" name="Rectangle 1">
            <a:extLst>
              <a:ext uri="{FF2B5EF4-FFF2-40B4-BE49-F238E27FC236}">
                <a16:creationId xmlns:a16="http://schemas.microsoft.com/office/drawing/2014/main" id="{DF3E0B5C-4B92-486F-BAB5-1C36D4F36D55}"/>
              </a:ext>
            </a:extLst>
          </p:cNvPr>
          <p:cNvSpPr>
            <a:spLocks noChangeArrowheads="1"/>
          </p:cNvSpPr>
          <p:nvPr/>
        </p:nvSpPr>
        <p:spPr bwMode="auto">
          <a:xfrm>
            <a:off x="9993073" y="3328458"/>
            <a:ext cx="111382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내용 개체 틀 7">
            <a:extLst>
              <a:ext uri="{FF2B5EF4-FFF2-40B4-BE49-F238E27FC236}">
                <a16:creationId xmlns:a16="http://schemas.microsoft.com/office/drawing/2014/main" id="{890002E8-480D-4CA6-896B-9B58C46E9AD2}"/>
              </a:ext>
            </a:extLst>
          </p:cNvPr>
          <p:cNvGraphicFramePr>
            <a:graphicFrameLocks noGrp="1"/>
          </p:cNvGraphicFramePr>
          <p:nvPr>
            <p:ph sz="half" idx="2"/>
            <p:extLst>
              <p:ext uri="{D42A27DB-BD31-4B8C-83A1-F6EECF244321}">
                <p14:modId xmlns:p14="http://schemas.microsoft.com/office/powerpoint/2010/main" val="3833617083"/>
              </p:ext>
            </p:extLst>
          </p:nvPr>
        </p:nvGraphicFramePr>
        <p:xfrm>
          <a:off x="6181907" y="1203090"/>
          <a:ext cx="5384800" cy="4772746"/>
        </p:xfrm>
        <a:graphic>
          <a:graphicData uri="http://schemas.openxmlformats.org/drawingml/2006/table">
            <a:tbl>
              <a:tblPr firstRow="1" firstCol="1" bandRow="1">
                <a:tableStyleId>{5C22544A-7EE6-4342-B048-85BDC9FD1C3A}</a:tableStyleId>
              </a:tblPr>
              <a:tblGrid>
                <a:gridCol w="840503">
                  <a:extLst>
                    <a:ext uri="{9D8B030D-6E8A-4147-A177-3AD203B41FA5}">
                      <a16:colId xmlns:a16="http://schemas.microsoft.com/office/drawing/2014/main" val="586541035"/>
                    </a:ext>
                  </a:extLst>
                </a:gridCol>
                <a:gridCol w="840503">
                  <a:extLst>
                    <a:ext uri="{9D8B030D-6E8A-4147-A177-3AD203B41FA5}">
                      <a16:colId xmlns:a16="http://schemas.microsoft.com/office/drawing/2014/main" val="3198045681"/>
                    </a:ext>
                  </a:extLst>
                </a:gridCol>
                <a:gridCol w="1851897">
                  <a:extLst>
                    <a:ext uri="{9D8B030D-6E8A-4147-A177-3AD203B41FA5}">
                      <a16:colId xmlns:a16="http://schemas.microsoft.com/office/drawing/2014/main" val="252546462"/>
                    </a:ext>
                  </a:extLst>
                </a:gridCol>
                <a:gridCol w="1851897">
                  <a:extLst>
                    <a:ext uri="{9D8B030D-6E8A-4147-A177-3AD203B41FA5}">
                      <a16:colId xmlns:a16="http://schemas.microsoft.com/office/drawing/2014/main" val="2211596658"/>
                    </a:ext>
                  </a:extLst>
                </a:gridCol>
              </a:tblGrid>
              <a:tr h="394077">
                <a:tc>
                  <a:txBody>
                    <a:bodyPr/>
                    <a:lstStyle/>
                    <a:p>
                      <a:pPr marL="0" marR="0" algn="just" fontAlgn="base" latinLnBrk="1">
                        <a:lnSpc>
                          <a:spcPct val="106000"/>
                        </a:lnSpc>
                        <a:spcBef>
                          <a:spcPts val="0"/>
                        </a:spcBef>
                        <a:spcAft>
                          <a:spcPts val="800"/>
                        </a:spcAft>
                      </a:pPr>
                      <a:r>
                        <a:rPr lang="en-US" sz="600" kern="100">
                          <a:effectLst/>
                        </a:rPr>
                        <a:t>Region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City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Acts</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Event</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3691474739"/>
                  </a:ext>
                </a:extLst>
              </a:tr>
              <a:tr h="437899">
                <a:tc>
                  <a:txBody>
                    <a:bodyPr/>
                    <a:lstStyle/>
                    <a:p>
                      <a:pPr marL="0" marR="0" algn="just" fontAlgn="base" latinLnBrk="1">
                        <a:lnSpc>
                          <a:spcPct val="106000"/>
                        </a:lnSpc>
                        <a:spcBef>
                          <a:spcPts val="0"/>
                        </a:spcBef>
                        <a:spcAft>
                          <a:spcPts val="800"/>
                        </a:spcAft>
                      </a:pPr>
                      <a:r>
                        <a:rPr lang="en-US" sz="600" kern="100">
                          <a:effectLst/>
                        </a:rPr>
                        <a:t>Syria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Antioch</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13:1-14:28</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algn="just">
                        <a:lnSpc>
                          <a:spcPct val="107000"/>
                        </a:lnSpc>
                      </a:pPr>
                      <a:endParaRPr lang="en-US" sz="700" kern="100">
                        <a:effectLst/>
                        <a:latin typeface="맑은 고딕" panose="020B0503020000020004" pitchFamily="50" charset="-127"/>
                        <a:ea typeface="맑은 고딕" panose="020B0503020000020004" pitchFamily="50" charset="-127"/>
                      </a:endParaRPr>
                    </a:p>
                  </a:txBody>
                  <a:tcPr marL="44466" marR="44466" marT="12206" marB="12206" anchor="ctr"/>
                </a:tc>
                <a:extLst>
                  <a:ext uri="{0D108BD9-81ED-4DB2-BD59-A6C34878D82A}">
                    <a16:rowId xmlns:a16="http://schemas.microsoft.com/office/drawing/2014/main" val="3610586133"/>
                  </a:ext>
                </a:extLst>
              </a:tr>
              <a:tr h="394077">
                <a:tc rowSpan="3">
                  <a:txBody>
                    <a:bodyPr/>
                    <a:lstStyle/>
                    <a:p>
                      <a:pPr marL="0" marR="0" algn="just" fontAlgn="base" latinLnBrk="1">
                        <a:lnSpc>
                          <a:spcPct val="106000"/>
                        </a:lnSpc>
                        <a:spcBef>
                          <a:spcPts val="0"/>
                        </a:spcBef>
                        <a:spcAft>
                          <a:spcPts val="800"/>
                        </a:spcAft>
                      </a:pPr>
                      <a:r>
                        <a:rPr lang="en-US" sz="600" kern="100">
                          <a:effectLst/>
                        </a:rPr>
                        <a:t>Galatia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Picidian Antioch</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13:14-52</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4154836508"/>
                  </a:ext>
                </a:extLst>
              </a:tr>
              <a:tr h="394077">
                <a:tc v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Lystra, Iconion</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14:1-20</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2371928114"/>
                  </a:ext>
                </a:extLst>
              </a:tr>
              <a:tr h="394077">
                <a:tc v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Derbe</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14:1-28</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283460320"/>
                  </a:ext>
                </a:extLst>
              </a:tr>
              <a:tr h="394077">
                <a:tc rowSpan="3">
                  <a:txBody>
                    <a:bodyPr/>
                    <a:lstStyle/>
                    <a:p>
                      <a:pPr marL="0" marR="0" algn="just" fontAlgn="base" latinLnBrk="1">
                        <a:lnSpc>
                          <a:spcPct val="106000"/>
                        </a:lnSpc>
                        <a:spcBef>
                          <a:spcPts val="0"/>
                        </a:spcBef>
                        <a:spcAft>
                          <a:spcPts val="800"/>
                        </a:spcAft>
                      </a:pPr>
                      <a:r>
                        <a:rPr lang="en-US" sz="600" kern="100">
                          <a:effectLst/>
                        </a:rPr>
                        <a:t>Macedonia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Phillipi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16:11-40</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37793671"/>
                  </a:ext>
                </a:extLst>
              </a:tr>
              <a:tr h="394077">
                <a:tc v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Thessalonica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17:1-9</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831893589"/>
                  </a:ext>
                </a:extLst>
              </a:tr>
              <a:tr h="394077">
                <a:tc v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Berea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17:10-15</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1995511275"/>
                  </a:ext>
                </a:extLst>
              </a:tr>
              <a:tr h="394077">
                <a:tc rowSpan="2">
                  <a:txBody>
                    <a:bodyPr/>
                    <a:lstStyle/>
                    <a:p>
                      <a:pPr marL="0" marR="0" algn="just" fontAlgn="base" latinLnBrk="1">
                        <a:lnSpc>
                          <a:spcPct val="106000"/>
                        </a:lnSpc>
                        <a:spcBef>
                          <a:spcPts val="0"/>
                        </a:spcBef>
                        <a:spcAft>
                          <a:spcPts val="800"/>
                        </a:spcAft>
                      </a:pPr>
                      <a:r>
                        <a:rPr lang="en-US" sz="600" kern="100">
                          <a:effectLst/>
                        </a:rPr>
                        <a:t>Achaea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Athens</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17:16-34</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3866337434"/>
                  </a:ext>
                </a:extLst>
              </a:tr>
              <a:tr h="394077">
                <a:tc v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Corinth</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18:1-17</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2731560267"/>
                  </a:ext>
                </a:extLst>
              </a:tr>
              <a:tr h="394077">
                <a:tc>
                  <a:txBody>
                    <a:bodyPr/>
                    <a:lstStyle/>
                    <a:p>
                      <a:pPr marL="0" marR="0" algn="just" fontAlgn="base" latinLnBrk="1">
                        <a:lnSpc>
                          <a:spcPct val="106000"/>
                        </a:lnSpc>
                        <a:spcBef>
                          <a:spcPts val="0"/>
                        </a:spcBef>
                        <a:spcAft>
                          <a:spcPts val="800"/>
                        </a:spcAft>
                      </a:pPr>
                      <a:r>
                        <a:rPr lang="en-US" sz="600" kern="100">
                          <a:effectLst/>
                        </a:rPr>
                        <a:t>Asia</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Ephesus</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19:1-20:1</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a:effectLst/>
                        </a:rPr>
                        <a:t> </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1239267366"/>
                  </a:ext>
                </a:extLst>
              </a:tr>
              <a:tr h="394077">
                <a:tc gridSpan="2">
                  <a:txBody>
                    <a:bodyPr/>
                    <a:lstStyle/>
                    <a:p>
                      <a:pPr marL="0" marR="0" algn="just" fontAlgn="base" latinLnBrk="1">
                        <a:lnSpc>
                          <a:spcPct val="106000"/>
                        </a:lnSpc>
                        <a:spcBef>
                          <a:spcPts val="0"/>
                        </a:spcBef>
                        <a:spcAft>
                          <a:spcPts val="800"/>
                        </a:spcAft>
                      </a:pPr>
                      <a:r>
                        <a:rPr lang="en-US" sz="600" kern="100">
                          <a:effectLst/>
                        </a:rPr>
                        <a:t>Rome</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hMerge="1">
                  <a:txBody>
                    <a:bodyPr/>
                    <a:lstStyle/>
                    <a:p>
                      <a:endParaRPr lang="en-US"/>
                    </a:p>
                  </a:txBody>
                  <a:tcPr/>
                </a:tc>
                <a:tc>
                  <a:txBody>
                    <a:bodyPr/>
                    <a:lstStyle/>
                    <a:p>
                      <a:pPr marL="0" marR="0" algn="just" fontAlgn="base" latinLnBrk="1">
                        <a:lnSpc>
                          <a:spcPct val="106000"/>
                        </a:lnSpc>
                        <a:spcBef>
                          <a:spcPts val="0"/>
                        </a:spcBef>
                        <a:spcAft>
                          <a:spcPts val="800"/>
                        </a:spcAft>
                      </a:pPr>
                      <a:r>
                        <a:rPr lang="en-US" sz="600" kern="100">
                          <a:effectLst/>
                        </a:rPr>
                        <a:t>28:30-31</a:t>
                      </a:r>
                      <a:endParaRPr lang="en-US" sz="7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tc>
                  <a:txBody>
                    <a:bodyPr/>
                    <a:lstStyle/>
                    <a:p>
                      <a:pPr marL="0" marR="0" algn="just" fontAlgn="base" latinLnBrk="1">
                        <a:lnSpc>
                          <a:spcPct val="106000"/>
                        </a:lnSpc>
                        <a:spcBef>
                          <a:spcPts val="0"/>
                        </a:spcBef>
                        <a:spcAft>
                          <a:spcPts val="800"/>
                        </a:spcAft>
                      </a:pPr>
                      <a:r>
                        <a:rPr lang="en-US" sz="600" kern="100" dirty="0">
                          <a:effectLst/>
                        </a:rPr>
                        <a:t> </a:t>
                      </a:r>
                      <a:endParaRPr lang="en-US" sz="7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44466" marR="44466" marT="12206" marB="12206" anchor="ctr"/>
                </a:tc>
                <a:extLst>
                  <a:ext uri="{0D108BD9-81ED-4DB2-BD59-A6C34878D82A}">
                    <a16:rowId xmlns:a16="http://schemas.microsoft.com/office/drawing/2014/main" val="372375249"/>
                  </a:ext>
                </a:extLst>
              </a:tr>
            </a:tbl>
          </a:graphicData>
        </a:graphic>
      </p:graphicFrame>
      <p:sp>
        <p:nvSpPr>
          <p:cNvPr id="9" name="Rectangle 1">
            <a:extLst>
              <a:ext uri="{FF2B5EF4-FFF2-40B4-BE49-F238E27FC236}">
                <a16:creationId xmlns:a16="http://schemas.microsoft.com/office/drawing/2014/main" id="{CB795C25-E1CB-48E2-A5BC-E90204170230}"/>
              </a:ext>
            </a:extLst>
          </p:cNvPr>
          <p:cNvSpPr>
            <a:spLocks noChangeArrowheads="1"/>
          </p:cNvSpPr>
          <p:nvPr/>
        </p:nvSpPr>
        <p:spPr bwMode="auto">
          <a:xfrm>
            <a:off x="-15693" y="265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a:ln>
                  <a:noFill/>
                </a:ln>
                <a:solidFill>
                  <a:srgbClr val="000000"/>
                </a:solidFill>
                <a:effectLst/>
                <a:latin typeface="맑은 고딕" panose="020B0503020000020004" pitchFamily="50" charset="-127"/>
                <a:ea typeface="맑은 고딕" panose="020B0503020000020004" pitchFamily="50" charset="-127"/>
                <a:cs typeface="굴림" panose="020B0600000101010101" pitchFamily="50" charset="-127"/>
              </a:rPr>
              <a:t>(1) Big Cities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07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9">
            <a:extLst>
              <a:ext uri="{FF2B5EF4-FFF2-40B4-BE49-F238E27FC236}">
                <a16:creationId xmlns:a16="http://schemas.microsoft.com/office/drawing/2014/main" id="{AE924474-8652-47BB-8492-EBCA4F55F8A6}"/>
              </a:ext>
            </a:extLst>
          </p:cNvPr>
          <p:cNvSpPr>
            <a:spLocks noGrp="1"/>
          </p:cNvSpPr>
          <p:nvPr>
            <p:ph type="title"/>
          </p:nvPr>
        </p:nvSpPr>
        <p:spPr>
          <a:xfrm>
            <a:off x="-312712" y="476672"/>
            <a:ext cx="6696744" cy="1143000"/>
          </a:xfrm>
        </p:spPr>
        <p:txBody>
          <a:bodyPr/>
          <a:lstStyle/>
          <a:p>
            <a:r>
              <a:rPr lang="en-US" sz="3200" u="sng" dirty="0">
                <a:latin typeface="Arial" panose="020B0604020202020204" pitchFamily="34" charset="0"/>
                <a:cs typeface="Arial" panose="020B0604020202020204" pitchFamily="34" charset="0"/>
              </a:rPr>
              <a:t>Church ministry in the cities </a:t>
            </a:r>
          </a:p>
        </p:txBody>
      </p:sp>
      <p:graphicFrame>
        <p:nvGraphicFramePr>
          <p:cNvPr id="8" name="내용 개체 틀 7">
            <a:extLst>
              <a:ext uri="{FF2B5EF4-FFF2-40B4-BE49-F238E27FC236}">
                <a16:creationId xmlns:a16="http://schemas.microsoft.com/office/drawing/2014/main" id="{666E375B-E3EA-48BE-AD08-F67012E3DA87}"/>
              </a:ext>
            </a:extLst>
          </p:cNvPr>
          <p:cNvGraphicFramePr>
            <a:graphicFrameLocks noGrp="1"/>
          </p:cNvGraphicFramePr>
          <p:nvPr>
            <p:ph sz="half" idx="4294967295"/>
            <p:extLst>
              <p:ext uri="{D42A27DB-BD31-4B8C-83A1-F6EECF244321}">
                <p14:modId xmlns:p14="http://schemas.microsoft.com/office/powerpoint/2010/main" val="1437018242"/>
              </p:ext>
            </p:extLst>
          </p:nvPr>
        </p:nvGraphicFramePr>
        <p:xfrm>
          <a:off x="551384" y="1844824"/>
          <a:ext cx="10801200" cy="3921301"/>
        </p:xfrm>
        <a:graphic>
          <a:graphicData uri="http://schemas.openxmlformats.org/drawingml/2006/table">
            <a:tbl>
              <a:tblPr firstRow="1" firstCol="1" bandRow="1">
                <a:tableStyleId>{5C22544A-7EE6-4342-B048-85BDC9FD1C3A}</a:tableStyleId>
              </a:tblPr>
              <a:tblGrid>
                <a:gridCol w="2700300">
                  <a:extLst>
                    <a:ext uri="{9D8B030D-6E8A-4147-A177-3AD203B41FA5}">
                      <a16:colId xmlns:a16="http://schemas.microsoft.com/office/drawing/2014/main" val="1166787572"/>
                    </a:ext>
                  </a:extLst>
                </a:gridCol>
                <a:gridCol w="2700300">
                  <a:extLst>
                    <a:ext uri="{9D8B030D-6E8A-4147-A177-3AD203B41FA5}">
                      <a16:colId xmlns:a16="http://schemas.microsoft.com/office/drawing/2014/main" val="2086943786"/>
                    </a:ext>
                  </a:extLst>
                </a:gridCol>
                <a:gridCol w="2700300">
                  <a:extLst>
                    <a:ext uri="{9D8B030D-6E8A-4147-A177-3AD203B41FA5}">
                      <a16:colId xmlns:a16="http://schemas.microsoft.com/office/drawing/2014/main" val="895031206"/>
                    </a:ext>
                  </a:extLst>
                </a:gridCol>
                <a:gridCol w="2700300">
                  <a:extLst>
                    <a:ext uri="{9D8B030D-6E8A-4147-A177-3AD203B41FA5}">
                      <a16:colId xmlns:a16="http://schemas.microsoft.com/office/drawing/2014/main" val="3389021042"/>
                    </a:ext>
                  </a:extLst>
                </a:gridCol>
              </a:tblGrid>
              <a:tr h="1596803">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Church Established </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Sending Disciples </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a:effectLst/>
                          <a:latin typeface="Arial" panose="020B0604020202020204" pitchFamily="34" charset="0"/>
                          <a:cs typeface="Arial" panose="020B0604020202020204" pitchFamily="34" charset="0"/>
                        </a:rPr>
                        <a:t>Encouragement and education by letter</a:t>
                      </a:r>
                      <a:endParaRPr lang="en-US" sz="20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Revisit, Care</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4182315215"/>
                  </a:ext>
                </a:extLst>
              </a:tr>
              <a:tr h="2324498">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Training core members to establish a church</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Sending out trained disciples to take care of the church</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Encouragement, instruction, correction needed in letters</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2000" kern="100" dirty="0">
                          <a:effectLst/>
                          <a:latin typeface="Arial" panose="020B0604020202020204" pitchFamily="34" charset="0"/>
                          <a:cs typeface="Arial" panose="020B0604020202020204" pitchFamily="34" charset="0"/>
                        </a:rPr>
                        <a:t>Revisit to review and mentoring</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1928990667"/>
                  </a:ext>
                </a:extLst>
              </a:tr>
            </a:tbl>
          </a:graphicData>
        </a:graphic>
      </p:graphicFrame>
    </p:spTree>
    <p:extLst>
      <p:ext uri="{BB962C8B-B14F-4D97-AF65-F5344CB8AC3E}">
        <p14:creationId xmlns:p14="http://schemas.microsoft.com/office/powerpoint/2010/main" val="281605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2FE0CFF0-6AC3-4BEC-B499-779F7B01D512}"/>
              </a:ext>
            </a:extLst>
          </p:cNvPr>
          <p:cNvSpPr>
            <a:spLocks noGrp="1"/>
          </p:cNvSpPr>
          <p:nvPr>
            <p:ph type="title"/>
          </p:nvPr>
        </p:nvSpPr>
        <p:spPr>
          <a:xfrm>
            <a:off x="609600" y="275167"/>
            <a:ext cx="2534072" cy="1143000"/>
          </a:xfrm>
        </p:spPr>
        <p:txBody>
          <a:bodyPr/>
          <a:lstStyle/>
          <a:p>
            <a:r>
              <a:rPr lang="en-US" sz="2800" b="1" u="sng" dirty="0">
                <a:latin typeface="Arial" panose="020B0604020202020204" pitchFamily="34" charset="0"/>
                <a:cs typeface="Arial" panose="020B0604020202020204" pitchFamily="34" charset="0"/>
              </a:rPr>
              <a:t>2) Synagogue </a:t>
            </a:r>
          </a:p>
        </p:txBody>
      </p:sp>
      <p:sp>
        <p:nvSpPr>
          <p:cNvPr id="4" name="내용 개체 틀 3">
            <a:extLst>
              <a:ext uri="{FF2B5EF4-FFF2-40B4-BE49-F238E27FC236}">
                <a16:creationId xmlns:a16="http://schemas.microsoft.com/office/drawing/2014/main" id="{63A72EE2-A81E-4EBA-9694-BB6F5D80BA56}"/>
              </a:ext>
            </a:extLst>
          </p:cNvPr>
          <p:cNvSpPr>
            <a:spLocks noGrp="1"/>
          </p:cNvSpPr>
          <p:nvPr>
            <p:ph sz="half" idx="1"/>
          </p:nvPr>
        </p:nvSpPr>
        <p:spPr>
          <a:xfrm>
            <a:off x="609600" y="1772816"/>
            <a:ext cx="5384800" cy="4525963"/>
          </a:xfrm>
        </p:spPr>
        <p:txBody>
          <a:bodyPr/>
          <a:lstStyle/>
          <a:p>
            <a:pPr marL="0" indent="0">
              <a:buNone/>
            </a:pPr>
            <a:r>
              <a:rPr lang="en-US" sz="20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Acts 17:2,  </a:t>
            </a:r>
            <a:r>
              <a:rPr lang="en-US" sz="2000"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“Paul went in to them according to the custom of the housekeeper, and for three Sabbaths reasoned with them from the Scriptures”(Acts 17:2).</a:t>
            </a:r>
          </a:p>
          <a:p>
            <a:pPr marL="0" indent="0">
              <a:buNone/>
            </a:pPr>
            <a:r>
              <a:rPr lang="en-US" sz="20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 </a:t>
            </a:r>
            <a:endParaRPr lang="en-US" sz="2000" kern="0" spc="0" dirty="0">
              <a:solidFill>
                <a:srgbClr val="000000"/>
              </a:solidFill>
              <a:effectLst/>
              <a:latin typeface="Arial" panose="020B0604020202020204" pitchFamily="34" charset="0"/>
              <a:cs typeface="Arial" panose="020B0604020202020204" pitchFamily="34" charset="0"/>
            </a:endParaRPr>
          </a:p>
          <a:p>
            <a:pPr marL="0" indent="0">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records of Paul's visits to synagogues include Damascus (Acts 9:20), Antioch (Acts 11:24), and Cyprus (Acts 13:5). (Acts 14:10, Philippi (Acts 16:12-13), Thessalonica (Acts 17:1), Berea (Acts 17:10), Athens (Acts 17:17), Corinth (Acts 18:1-4) , Ephesus (Acts 18:19, 19:8).</a:t>
            </a:r>
          </a:p>
          <a:p>
            <a:endParaRPr lang="en-US" dirty="0"/>
          </a:p>
        </p:txBody>
      </p:sp>
      <p:sp>
        <p:nvSpPr>
          <p:cNvPr id="5" name="내용 개체 틀 4">
            <a:extLst>
              <a:ext uri="{FF2B5EF4-FFF2-40B4-BE49-F238E27FC236}">
                <a16:creationId xmlns:a16="http://schemas.microsoft.com/office/drawing/2014/main" id="{DC75C840-F5CA-47BC-91C0-09E50CBD8477}"/>
              </a:ext>
            </a:extLst>
          </p:cNvPr>
          <p:cNvSpPr>
            <a:spLocks noGrp="1"/>
          </p:cNvSpPr>
          <p:nvPr>
            <p:ph sz="half" idx="2"/>
          </p:nvPr>
        </p:nvSpPr>
        <p:spPr>
          <a:xfrm>
            <a:off x="6197600" y="2564904"/>
            <a:ext cx="5384800" cy="3561261"/>
          </a:xfrm>
        </p:spPr>
        <p:txBody>
          <a:bodyPr/>
          <a:lstStyle/>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The reason he visited the synagogue</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As a Jew</a:t>
            </a:r>
            <a:endParaRPr lang="en-US" sz="2000" kern="100" dirty="0">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synagogue </a:t>
            </a:r>
            <a:r>
              <a:rPr lang="en-US" sz="2000" kern="100" dirty="0">
                <a:solidFill>
                  <a:srgbClr val="000000"/>
                </a:solidFill>
                <a:latin typeface="Arial" panose="020B0604020202020204" pitchFamily="34" charset="0"/>
                <a:ea typeface="맑은 고딕" panose="020B0503020000020004" pitchFamily="50" charset="-127"/>
                <a:cs typeface="Arial" panose="020B0604020202020204" pitchFamily="34" charset="0"/>
              </a:rPr>
              <a:t>were </a:t>
            </a: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provided everywhere Paul visited </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It was because I was able to meet various people</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Synagogues allowed Jewish teachers and rabbis to give </a:t>
            </a:r>
            <a:r>
              <a:rPr lang="ko-KR"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
            </a: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words of exhortation</a:t>
            </a:r>
            <a:r>
              <a:rPr lang="ko-KR"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r>
              <a:rPr lang="en-US" sz="2000" kern="1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An example of synagogue evangelism (Antioch in Pisidia) (Acts 13:13-52)</a:t>
            </a:r>
            <a:endParaRPr lang="en-US" sz="2000" kern="100" dirty="0">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6000"/>
              </a:lnSpc>
              <a:spcBef>
                <a:spcPts val="0"/>
              </a:spcBef>
              <a:spcAft>
                <a:spcPts val="800"/>
              </a:spcAft>
              <a:buNone/>
            </a:pPr>
            <a:endParaRPr lang="en-US" sz="2400" kern="100" dirty="0">
              <a:effectLst/>
              <a:latin typeface="Arial" panose="020B0604020202020204" pitchFamily="34" charset="0"/>
              <a:ea typeface="맑은 고딕" panose="020B0503020000020004" pitchFamily="50" charset="-127"/>
              <a:cs typeface="Arial" panose="020B0604020202020204" pitchFamily="34" charset="0"/>
            </a:endParaRPr>
          </a:p>
          <a:p>
            <a:endParaRPr lang="en-US" dirty="0"/>
          </a:p>
        </p:txBody>
      </p:sp>
      <p:pic>
        <p:nvPicPr>
          <p:cNvPr id="7" name="그림 6">
            <a:extLst>
              <a:ext uri="{FF2B5EF4-FFF2-40B4-BE49-F238E27FC236}">
                <a16:creationId xmlns:a16="http://schemas.microsoft.com/office/drawing/2014/main" id="{FF5BFDCB-43CF-4918-9F39-F8AB2F08A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768" y="537104"/>
            <a:ext cx="4176464" cy="1762125"/>
          </a:xfrm>
          <a:prstGeom prst="rect">
            <a:avLst/>
          </a:prstGeom>
        </p:spPr>
      </p:pic>
    </p:spTree>
    <p:extLst>
      <p:ext uri="{BB962C8B-B14F-4D97-AF65-F5344CB8AC3E}">
        <p14:creationId xmlns:p14="http://schemas.microsoft.com/office/powerpoint/2010/main" val="427214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1B450-15FC-413E-92C3-AABD98C0D01E}"/>
              </a:ext>
            </a:extLst>
          </p:cNvPr>
          <p:cNvSpPr txBox="1"/>
          <p:nvPr/>
        </p:nvSpPr>
        <p:spPr>
          <a:xfrm>
            <a:off x="695400" y="1124744"/>
            <a:ext cx="4968553" cy="4524315"/>
          </a:xfrm>
          <a:prstGeom prst="rect">
            <a:avLst/>
          </a:prstGeom>
          <a:noFill/>
        </p:spPr>
        <p:txBody>
          <a:bodyPr wrap="square">
            <a:spAutoFit/>
          </a:bodyPr>
          <a:lstStyle/>
          <a:p>
            <a:pPr marL="0" indent="0">
              <a:buNone/>
            </a:pPr>
            <a:endParaRPr lang="en-US" sz="2400" b="0" dirty="0">
              <a:latin typeface="Arial" panose="020B0604020202020204" pitchFamily="34" charset="0"/>
              <a:cs typeface="Arial" panose="020B0604020202020204" pitchFamily="34" charset="0"/>
            </a:endParaRPr>
          </a:p>
          <a:p>
            <a:pPr marL="0" indent="0">
              <a:buNone/>
            </a:pPr>
            <a:r>
              <a:rPr lang="en-US" sz="2400" b="0"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Acts 17:17, 'In the synagogue with the Jews and the pious, and in the marketplace with those who meet every day’.</a:t>
            </a:r>
          </a:p>
          <a:p>
            <a:pPr marL="0" indent="0">
              <a:buNone/>
            </a:pPr>
            <a:r>
              <a:rPr lang="en-US" sz="2400" b="0"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 </a:t>
            </a:r>
          </a:p>
          <a:p>
            <a:pPr marL="0" indent="0">
              <a:buNone/>
            </a:pPr>
            <a:endParaRPr lang="en-US" sz="2400" b="0"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endParaRPr>
          </a:p>
          <a:p>
            <a:pPr marL="0" indent="0">
              <a:buNone/>
            </a:pPr>
            <a:r>
              <a:rPr lang="en-US" sz="2400" b="0" kern="0" spc="0" dirty="0">
                <a:solidFill>
                  <a:srgbClr val="000000"/>
                </a:solidFill>
                <a:effectLst/>
                <a:uFill>
                  <a:solidFill>
                    <a:srgbClr val="000000"/>
                  </a:solidFill>
                </a:uFill>
                <a:latin typeface="Arial" panose="020B0604020202020204" pitchFamily="34" charset="0"/>
                <a:ea typeface="바탕" panose="02030600000101010101" pitchFamily="18" charset="-127"/>
                <a:cs typeface="Arial" panose="020B0604020202020204" pitchFamily="34" charset="0"/>
              </a:rPr>
              <a:t>Acts 17:3, “Explaining and proving that the Christ had to suffer and rise again from the dead, saying, “This Jesus, whom I am preaching to you, is the Christ.</a:t>
            </a:r>
            <a:endParaRPr lang="en-US" sz="2400" b="0" kern="0" spc="0" dirty="0">
              <a:solidFill>
                <a:srgbClr val="000000"/>
              </a:solidFill>
              <a:effectLst/>
              <a:latin typeface="Arial" panose="020B0604020202020204" pitchFamily="34" charset="0"/>
              <a:cs typeface="Arial" panose="020B0604020202020204" pitchFamily="34" charset="0"/>
            </a:endParaRPr>
          </a:p>
        </p:txBody>
      </p:sp>
      <p:sp>
        <p:nvSpPr>
          <p:cNvPr id="2" name="제목 1">
            <a:extLst>
              <a:ext uri="{FF2B5EF4-FFF2-40B4-BE49-F238E27FC236}">
                <a16:creationId xmlns:a16="http://schemas.microsoft.com/office/drawing/2014/main" id="{567114CC-BFBC-4E55-8C86-3470CD691B72}"/>
              </a:ext>
            </a:extLst>
          </p:cNvPr>
          <p:cNvSpPr>
            <a:spLocks noGrp="1"/>
          </p:cNvSpPr>
          <p:nvPr>
            <p:ph type="title"/>
          </p:nvPr>
        </p:nvSpPr>
        <p:spPr>
          <a:xfrm>
            <a:off x="609600" y="260648"/>
            <a:ext cx="3038128" cy="1143000"/>
          </a:xfrm>
        </p:spPr>
        <p:txBody>
          <a:bodyPr/>
          <a:lstStyle/>
          <a:p>
            <a:r>
              <a:rPr lang="en-US" sz="2800" b="1" u="sng" dirty="0">
                <a:latin typeface="Arial" panose="020B0604020202020204" pitchFamily="34" charset="0"/>
                <a:cs typeface="Arial" panose="020B0604020202020204" pitchFamily="34" charset="0"/>
              </a:rPr>
              <a:t>3) Agora, Forum</a:t>
            </a:r>
          </a:p>
        </p:txBody>
      </p:sp>
      <p:pic>
        <p:nvPicPr>
          <p:cNvPr id="4" name="내용 개체 틀 3">
            <a:extLst>
              <a:ext uri="{FF2B5EF4-FFF2-40B4-BE49-F238E27FC236}">
                <a16:creationId xmlns:a16="http://schemas.microsoft.com/office/drawing/2014/main" id="{45089F5E-6553-4F5C-A806-AF61EB6E5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3573016"/>
            <a:ext cx="4375421" cy="2376264"/>
          </a:xfrm>
          <a:prstGeom prst="rect">
            <a:avLst/>
          </a:prstGeom>
        </p:spPr>
      </p:pic>
      <p:pic>
        <p:nvPicPr>
          <p:cNvPr id="5" name="그림 4">
            <a:extLst>
              <a:ext uri="{FF2B5EF4-FFF2-40B4-BE49-F238E27FC236}">
                <a16:creationId xmlns:a16="http://schemas.microsoft.com/office/drawing/2014/main" id="{8B74AB56-0077-4F5E-8FC3-5F82EE20B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917848"/>
            <a:ext cx="4375421" cy="2295128"/>
          </a:xfrm>
          <a:prstGeom prst="rect">
            <a:avLst/>
          </a:prstGeom>
        </p:spPr>
      </p:pic>
    </p:spTree>
    <p:extLst>
      <p:ext uri="{BB962C8B-B14F-4D97-AF65-F5344CB8AC3E}">
        <p14:creationId xmlns:p14="http://schemas.microsoft.com/office/powerpoint/2010/main" val="175475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3">
            <a:extLst>
              <a:ext uri="{FF2B5EF4-FFF2-40B4-BE49-F238E27FC236}">
                <a16:creationId xmlns:a16="http://schemas.microsoft.com/office/drawing/2014/main" id="{3DF32BFA-F735-47FF-9583-A2FD64A21167}"/>
              </a:ext>
            </a:extLst>
          </p:cNvPr>
          <p:cNvSpPr txBox="1">
            <a:spLocks/>
          </p:cNvSpPr>
          <p:nvPr/>
        </p:nvSpPr>
        <p:spPr>
          <a:xfrm>
            <a:off x="335360" y="404664"/>
            <a:ext cx="5760640" cy="4758796"/>
          </a:xfrm>
          <a:prstGeom prst="rect">
            <a:avLst/>
          </a:prstGeom>
        </p:spPr>
        <p:txBody>
          <a:bodyPr>
            <a:norm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latinLnBrk="0">
              <a:buFont typeface="Arial" panose="020B0604020202020204" pitchFamily="34" charset="0"/>
              <a:buNone/>
            </a:pPr>
            <a:r>
              <a:rPr kumimoji="0" lang="en-US" sz="2600" u="sng" kern="0" dirty="0">
                <a:solidFill>
                  <a:srgbClr val="000000"/>
                </a:solidFill>
                <a:uFill>
                  <a:solidFill>
                    <a:srgbClr val="000000"/>
                  </a:solidFill>
                </a:uFill>
                <a:latin typeface="한컴바탕"/>
                <a:ea typeface="바탕" panose="02030600000101010101" pitchFamily="18" charset="-127"/>
              </a:rPr>
              <a:t>(4) Team Mission</a:t>
            </a:r>
          </a:p>
          <a:p>
            <a:pPr marL="0" indent="0" latinLnBrk="0">
              <a:buFont typeface="Arial" panose="020B0604020202020204" pitchFamily="34" charset="0"/>
              <a:buNone/>
            </a:pPr>
            <a:r>
              <a:rPr kumimoji="0" lang="en-US" sz="1800" b="0" kern="0" dirty="0">
                <a:solidFill>
                  <a:srgbClr val="000000"/>
                </a:solidFill>
                <a:uFill>
                  <a:solidFill>
                    <a:srgbClr val="000000"/>
                  </a:solidFill>
                </a:uFill>
                <a:latin typeface="한컴바탕"/>
                <a:ea typeface="바탕" panose="02030600000101010101" pitchFamily="18" charset="-127"/>
              </a:rPr>
              <a:t>1 Thessalonians 3:1-3, “For this reason, when we could not bear it any longer, it seemed good to us to remain alone in Athens, and we sent Timothy, our brother, a minister of the God of the gospel of Christ, to strengthen you and comfort you in your faith, so that anyone who so as not to be shaken during tribulation”</a:t>
            </a:r>
          </a:p>
        </p:txBody>
      </p:sp>
      <p:graphicFrame>
        <p:nvGraphicFramePr>
          <p:cNvPr id="3" name="표 2">
            <a:extLst>
              <a:ext uri="{FF2B5EF4-FFF2-40B4-BE49-F238E27FC236}">
                <a16:creationId xmlns:a16="http://schemas.microsoft.com/office/drawing/2014/main" id="{7E9F220B-B313-4E8D-86D3-DA2EA3ACFC97}"/>
              </a:ext>
            </a:extLst>
          </p:cNvPr>
          <p:cNvGraphicFramePr>
            <a:graphicFrameLocks noGrp="1"/>
          </p:cNvGraphicFramePr>
          <p:nvPr>
            <p:extLst>
              <p:ext uri="{D42A27DB-BD31-4B8C-83A1-F6EECF244321}">
                <p14:modId xmlns:p14="http://schemas.microsoft.com/office/powerpoint/2010/main" val="1817011091"/>
              </p:ext>
            </p:extLst>
          </p:nvPr>
        </p:nvGraphicFramePr>
        <p:xfrm>
          <a:off x="6672064" y="1412776"/>
          <a:ext cx="5363884" cy="5144287"/>
        </p:xfrm>
        <a:graphic>
          <a:graphicData uri="http://schemas.openxmlformats.org/drawingml/2006/table">
            <a:tbl>
              <a:tblPr/>
              <a:tblGrid>
                <a:gridCol w="1340971">
                  <a:extLst>
                    <a:ext uri="{9D8B030D-6E8A-4147-A177-3AD203B41FA5}">
                      <a16:colId xmlns:a16="http://schemas.microsoft.com/office/drawing/2014/main" val="3323046884"/>
                    </a:ext>
                  </a:extLst>
                </a:gridCol>
                <a:gridCol w="1340971">
                  <a:extLst>
                    <a:ext uri="{9D8B030D-6E8A-4147-A177-3AD203B41FA5}">
                      <a16:colId xmlns:a16="http://schemas.microsoft.com/office/drawing/2014/main" val="3448103456"/>
                    </a:ext>
                  </a:extLst>
                </a:gridCol>
                <a:gridCol w="1340971">
                  <a:extLst>
                    <a:ext uri="{9D8B030D-6E8A-4147-A177-3AD203B41FA5}">
                      <a16:colId xmlns:a16="http://schemas.microsoft.com/office/drawing/2014/main" val="1467674921"/>
                    </a:ext>
                  </a:extLst>
                </a:gridCol>
                <a:gridCol w="1340971">
                  <a:extLst>
                    <a:ext uri="{9D8B030D-6E8A-4147-A177-3AD203B41FA5}">
                      <a16:colId xmlns:a16="http://schemas.microsoft.com/office/drawing/2014/main" val="3925069163"/>
                    </a:ext>
                  </a:extLst>
                </a:gridCol>
              </a:tblGrid>
              <a:tr h="1094767">
                <a:tc>
                  <a:txBody>
                    <a:bodyPr/>
                    <a:lstStyle/>
                    <a:p>
                      <a:pPr marL="0" marR="0" indent="0" algn="just" fontAlgn="base" latinLnBrk="1">
                        <a:lnSpc>
                          <a:spcPct val="106000"/>
                        </a:lnSpc>
                        <a:spcBef>
                          <a:spcPts val="0"/>
                        </a:spcBef>
                        <a:spcAft>
                          <a:spcPts val="0"/>
                        </a:spcAft>
                      </a:pPr>
                      <a:r>
                        <a:rPr lang="en-US" sz="18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Modeling </a:t>
                      </a:r>
                      <a:endParaRPr lang="en-US" sz="18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8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Assisting </a:t>
                      </a:r>
                      <a:endParaRPr lang="en-US" sz="18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8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Watching</a:t>
                      </a:r>
                      <a:endParaRPr lang="en-US" sz="18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8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Leaving</a:t>
                      </a:r>
                      <a:endParaRPr lang="en-US" sz="18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02031"/>
                  </a:ext>
                </a:extLst>
              </a:tr>
              <a:tr h="1690174">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Show an example with life (example)</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Help with the Word and prayer (training)</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Let them do it themselves and watch it (practice)</a:t>
                      </a:r>
                      <a:endParaRPr lang="en-US" sz="14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Leave completely entrusted (delegation)</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939606"/>
                  </a:ext>
                </a:extLst>
              </a:tr>
              <a:tr h="2359346">
                <a:tc>
                  <a:txBody>
                    <a:bodyPr/>
                    <a:lstStyle/>
                    <a:p>
                      <a:pPr marL="0" marR="0" indent="0" algn="just" fontAlgn="base" latinLnBrk="1">
                        <a:lnSpc>
                          <a:spcPct val="106000"/>
                        </a:lnSpc>
                        <a:spcBef>
                          <a:spcPts val="0"/>
                        </a:spcBef>
                        <a:spcAft>
                          <a:spcPts val="0"/>
                        </a:spcAft>
                      </a:pPr>
                      <a:r>
                        <a:rPr lang="en-US" sz="1400" kern="0" spc="0">
                          <a:solidFill>
                            <a:srgbClr val="000000"/>
                          </a:solidFill>
                          <a:effectLst/>
                          <a:latin typeface="Arial" panose="020B0604020202020204" pitchFamily="34" charset="0"/>
                          <a:ea typeface="바탕" panose="02030600000101010101" pitchFamily="18" charset="-127"/>
                          <a:cs typeface="Arial" panose="020B0604020202020204" pitchFamily="34" charset="0"/>
                        </a:rPr>
                        <a:t>Conversion experience of encountering Christ through evangelism</a:t>
                      </a:r>
                      <a:endParaRPr lang="en-US" sz="1400" kern="0" spc="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Nurturing through discipleship training</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Church establishment, propagation, and nurture through cell (house church)</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L="0" marR="0" indent="0" algn="just" fontAlgn="base" latinLnBrk="1">
                        <a:lnSpc>
                          <a:spcPct val="106000"/>
                        </a:lnSpc>
                        <a:spcBef>
                          <a:spcPts val="0"/>
                        </a:spcBef>
                        <a:spcAft>
                          <a:spcPts val="0"/>
                        </a:spcAft>
                      </a:pPr>
                      <a:r>
                        <a:rPr lang="en-US" sz="1400" kern="0" spc="0" dirty="0">
                          <a:solidFill>
                            <a:srgbClr val="000000"/>
                          </a:solidFill>
                          <a:effectLst/>
                          <a:latin typeface="Arial" panose="020B0604020202020204" pitchFamily="34" charset="0"/>
                          <a:ea typeface="바탕" panose="02030600000101010101" pitchFamily="18" charset="-127"/>
                          <a:cs typeface="Arial" panose="020B0604020202020204" pitchFamily="34" charset="0"/>
                        </a:rPr>
                        <a:t>Administrative, Spiritual Delegation, Independence</a:t>
                      </a:r>
                      <a:endParaRPr lang="en-US" sz="1400" kern="0" spc="0" dirty="0">
                        <a:solidFill>
                          <a:srgbClr val="000000"/>
                        </a:solidFill>
                        <a:effectLst/>
                        <a:latin typeface="Arial" panose="020B0604020202020204" pitchFamily="34" charset="0"/>
                        <a:cs typeface="Arial" panose="020B0604020202020204" pitchFamily="34" charset="0"/>
                      </a:endParaRPr>
                    </a:p>
                  </a:txBody>
                  <a:tcPr marL="64770" marR="64770" marT="17780" marB="1778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277558"/>
                  </a:ext>
                </a:extLst>
              </a:tr>
            </a:tbl>
          </a:graphicData>
        </a:graphic>
      </p:graphicFrame>
      <p:graphicFrame>
        <p:nvGraphicFramePr>
          <p:cNvPr id="6" name="표 5">
            <a:extLst>
              <a:ext uri="{FF2B5EF4-FFF2-40B4-BE49-F238E27FC236}">
                <a16:creationId xmlns:a16="http://schemas.microsoft.com/office/drawing/2014/main" id="{B59FD82F-60F7-4062-9EC3-F65A096AF88D}"/>
              </a:ext>
            </a:extLst>
          </p:cNvPr>
          <p:cNvGraphicFramePr>
            <a:graphicFrameLocks noGrp="1"/>
          </p:cNvGraphicFramePr>
          <p:nvPr>
            <p:extLst>
              <p:ext uri="{D42A27DB-BD31-4B8C-83A1-F6EECF244321}">
                <p14:modId xmlns:p14="http://schemas.microsoft.com/office/powerpoint/2010/main" val="2441335781"/>
              </p:ext>
            </p:extLst>
          </p:nvPr>
        </p:nvGraphicFramePr>
        <p:xfrm>
          <a:off x="451782" y="3220296"/>
          <a:ext cx="5760639" cy="3336766"/>
        </p:xfrm>
        <a:graphic>
          <a:graphicData uri="http://schemas.openxmlformats.org/drawingml/2006/table">
            <a:tbl>
              <a:tblPr firstRow="1" firstCol="1" bandRow="1">
                <a:tableStyleId>{5C22544A-7EE6-4342-B048-85BDC9FD1C3A}</a:tableStyleId>
              </a:tblPr>
              <a:tblGrid>
                <a:gridCol w="1131530">
                  <a:extLst>
                    <a:ext uri="{9D8B030D-6E8A-4147-A177-3AD203B41FA5}">
                      <a16:colId xmlns:a16="http://schemas.microsoft.com/office/drawing/2014/main" val="2644990295"/>
                    </a:ext>
                  </a:extLst>
                </a:gridCol>
                <a:gridCol w="4629109">
                  <a:extLst>
                    <a:ext uri="{9D8B030D-6E8A-4147-A177-3AD203B41FA5}">
                      <a16:colId xmlns:a16="http://schemas.microsoft.com/office/drawing/2014/main" val="3097856829"/>
                    </a:ext>
                  </a:extLst>
                </a:gridCol>
              </a:tblGrid>
              <a:tr h="244739">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Group</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Co-worker</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3393878236"/>
                  </a:ext>
                </a:extLst>
              </a:tr>
              <a:tr h="1269323">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An independent co-worker who worked together for a short time in the church established by Paul</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Priscilla and Aquila, Apollos</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1617518186"/>
                  </a:ext>
                </a:extLst>
              </a:tr>
              <a:tr h="859489">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The co-workers Paul was most familiar with and traveled regularly with</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Timothy, Tidus, and Silas (Sylvanus). They are responsible for conciliating Paul and the church he founded, raising money for the Jerusalem church, and delivering letters in his name.</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3922032963"/>
                  </a:ext>
                </a:extLst>
              </a:tr>
              <a:tr h="859489">
                <a:tc>
                  <a:txBody>
                    <a:bodyPr/>
                    <a:lstStyle/>
                    <a:p>
                      <a:pPr marL="0" marR="0" algn="just" fontAlgn="base" latinLnBrk="1">
                        <a:lnSpc>
                          <a:spcPct val="106000"/>
                        </a:lnSpc>
                        <a:spcBef>
                          <a:spcPts val="0"/>
                        </a:spcBef>
                        <a:spcAft>
                          <a:spcPts val="800"/>
                        </a:spcAft>
                      </a:pPr>
                      <a:r>
                        <a:rPr lang="en-US" sz="1100" kern="100">
                          <a:effectLst/>
                          <a:latin typeface="Arial" panose="020B0604020202020204" pitchFamily="34" charset="0"/>
                          <a:cs typeface="Arial" panose="020B0604020202020204" pitchFamily="34" charset="0"/>
                        </a:rPr>
                        <a:t>Co-workers sent from the church established by Paul</a:t>
                      </a:r>
                      <a:endParaRPr lang="en-US" sz="1100" kern="10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tc>
                  <a:txBody>
                    <a:bodyPr/>
                    <a:lstStyle/>
                    <a:p>
                      <a:pPr marL="0" marR="0" algn="just" fontAlgn="base" latinLnBrk="1">
                        <a:lnSpc>
                          <a:spcPct val="106000"/>
                        </a:lnSpc>
                        <a:spcBef>
                          <a:spcPts val="0"/>
                        </a:spcBef>
                        <a:spcAft>
                          <a:spcPts val="800"/>
                        </a:spcAft>
                      </a:pPr>
                      <a:r>
                        <a:rPr lang="en-US" sz="1100" kern="100" dirty="0">
                          <a:effectLst/>
                          <a:latin typeface="Arial" panose="020B0604020202020204" pitchFamily="34" charset="0"/>
                          <a:cs typeface="Arial" panose="020B0604020202020204" pitchFamily="34" charset="0"/>
                        </a:rPr>
                        <a:t>The Bible calls them “the apostles of the church” (2 Cor. 8:23, Phil. 2:25). Stephanas (1 Cor 1:16), </a:t>
                      </a:r>
                      <a:r>
                        <a:rPr lang="en-US" sz="1100" kern="100" dirty="0" err="1">
                          <a:effectLst/>
                          <a:latin typeface="Arial" panose="020B0604020202020204" pitchFamily="34" charset="0"/>
                          <a:cs typeface="Arial" panose="020B0604020202020204" pitchFamily="34" charset="0"/>
                        </a:rPr>
                        <a:t>Bethanus</a:t>
                      </a:r>
                      <a:r>
                        <a:rPr lang="en-US" sz="1100" kern="100" dirty="0">
                          <a:effectLst/>
                          <a:latin typeface="Arial" panose="020B0604020202020204" pitchFamily="34" charset="0"/>
                          <a:cs typeface="Arial" panose="020B0604020202020204" pitchFamily="34" charset="0"/>
                        </a:rPr>
                        <a:t>, </a:t>
                      </a:r>
                      <a:r>
                        <a:rPr lang="en-US" sz="1100" kern="100" dirty="0" err="1">
                          <a:effectLst/>
                          <a:latin typeface="Arial" panose="020B0604020202020204" pitchFamily="34" charset="0"/>
                          <a:cs typeface="Arial" panose="020B0604020202020204" pitchFamily="34" charset="0"/>
                        </a:rPr>
                        <a:t>Achaic</a:t>
                      </a:r>
                      <a:r>
                        <a:rPr lang="en-US" sz="1100" kern="100" dirty="0">
                          <a:effectLst/>
                          <a:latin typeface="Arial" panose="020B0604020202020204" pitchFamily="34" charset="0"/>
                          <a:cs typeface="Arial" panose="020B0604020202020204" pitchFamily="34" charset="0"/>
                        </a:rPr>
                        <a:t> (1 Cor 16:15-18), Epaphroditus (Philippians 2:25-30), and the names in Romans 16 and 1 Corinthians 16 belong to this category. Epaphroditus, Euodia, </a:t>
                      </a:r>
                      <a:r>
                        <a:rPr lang="en-US" sz="1100" kern="100" dirty="0" err="1">
                          <a:effectLst/>
                          <a:latin typeface="Arial" panose="020B0604020202020204" pitchFamily="34" charset="0"/>
                          <a:cs typeface="Arial" panose="020B0604020202020204" pitchFamily="34" charset="0"/>
                        </a:rPr>
                        <a:t>Syntyche</a:t>
                      </a:r>
                      <a:r>
                        <a:rPr lang="en-US" sz="1100" kern="100" dirty="0">
                          <a:effectLst/>
                          <a:latin typeface="Arial" panose="020B0604020202020204" pitchFamily="34" charset="0"/>
                          <a:cs typeface="Arial" panose="020B0604020202020204" pitchFamily="34" charset="0"/>
                        </a:rPr>
                        <a:t>, and Clement of the Philippian church.</a:t>
                      </a:r>
                      <a:endParaRPr lang="en-US" sz="1100" kern="100" dirty="0">
                        <a:effectLst/>
                        <a:latin typeface="Arial" panose="020B0604020202020204" pitchFamily="34" charset="0"/>
                        <a:ea typeface="맑은 고딕" panose="020B0503020000020004" pitchFamily="50" charset="-127"/>
                        <a:cs typeface="Arial" panose="020B0604020202020204" pitchFamily="34" charset="0"/>
                      </a:endParaRPr>
                    </a:p>
                  </a:txBody>
                  <a:tcPr marL="64770" marR="64770" marT="17780" marB="17780" anchor="ctr"/>
                </a:tc>
                <a:extLst>
                  <a:ext uri="{0D108BD9-81ED-4DB2-BD59-A6C34878D82A}">
                    <a16:rowId xmlns:a16="http://schemas.microsoft.com/office/drawing/2014/main" val="4217949436"/>
                  </a:ext>
                </a:extLst>
              </a:tr>
            </a:tbl>
          </a:graphicData>
        </a:graphic>
      </p:graphicFrame>
      <p:sp>
        <p:nvSpPr>
          <p:cNvPr id="7" name="Rectangle 1">
            <a:extLst>
              <a:ext uri="{FF2B5EF4-FFF2-40B4-BE49-F238E27FC236}">
                <a16:creationId xmlns:a16="http://schemas.microsoft.com/office/drawing/2014/main" id="{F9854EC5-C8BF-495E-9C8E-168852A90268}"/>
              </a:ext>
            </a:extLst>
          </p:cNvPr>
          <p:cNvSpPr>
            <a:spLocks noChangeArrowheads="1"/>
          </p:cNvSpPr>
          <p:nvPr/>
        </p:nvSpPr>
        <p:spPr bwMode="auto">
          <a:xfrm>
            <a:off x="335360" y="2687772"/>
            <a:ext cx="216024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000000"/>
                </a:solidFill>
                <a:effectLst/>
                <a:latin typeface="Arial" panose="020B0604020202020204" pitchFamily="34" charset="0"/>
                <a:ea typeface="맑은 고딕" panose="020B0503020000020004" pitchFamily="50" charset="-127"/>
                <a:cs typeface="Arial" panose="020B0604020202020204" pitchFamily="34" charset="0"/>
              </a:rPr>
              <a:t> Paul's co-worker</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제목 7">
            <a:extLst>
              <a:ext uri="{FF2B5EF4-FFF2-40B4-BE49-F238E27FC236}">
                <a16:creationId xmlns:a16="http://schemas.microsoft.com/office/drawing/2014/main" id="{08A904AE-7F93-49B5-8935-A5E7299B94CC}"/>
              </a:ext>
            </a:extLst>
          </p:cNvPr>
          <p:cNvSpPr>
            <a:spLocks noGrp="1"/>
          </p:cNvSpPr>
          <p:nvPr>
            <p:ph type="title"/>
          </p:nvPr>
        </p:nvSpPr>
        <p:spPr>
          <a:xfrm>
            <a:off x="6672064" y="404664"/>
            <a:ext cx="4982344" cy="1143000"/>
          </a:xfrm>
        </p:spPr>
        <p:txBody>
          <a:bodyPr/>
          <a:lstStyle/>
          <a:p>
            <a:r>
              <a:rPr lang="en-US" dirty="0"/>
              <a:t>M.A.W.L Model</a:t>
            </a:r>
          </a:p>
        </p:txBody>
      </p:sp>
    </p:spTree>
    <p:extLst>
      <p:ext uri="{BB962C8B-B14F-4D97-AF65-F5344CB8AC3E}">
        <p14:creationId xmlns:p14="http://schemas.microsoft.com/office/powerpoint/2010/main" val="958509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68900</TotalTime>
  <Words>1967</Words>
  <Application>Microsoft Office PowerPoint</Application>
  <PresentationFormat>와이드스크린</PresentationFormat>
  <Paragraphs>185</Paragraphs>
  <Slides>13</Slides>
  <Notes>1</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13</vt:i4>
      </vt:variant>
    </vt:vector>
  </HeadingPairs>
  <TitlesOfParts>
    <vt:vector size="19" baseType="lpstr">
      <vt:lpstr>굴림</vt:lpstr>
      <vt:lpstr>맑은 고딕</vt:lpstr>
      <vt:lpstr>한컴바탕</vt:lpstr>
      <vt:lpstr>Arial</vt:lpstr>
      <vt:lpstr>Calibri</vt:lpstr>
      <vt:lpstr>Office Theme</vt:lpstr>
      <vt:lpstr>PowerPoint 프레젠테이션</vt:lpstr>
      <vt:lpstr>PowerPoint 프레젠테이션</vt:lpstr>
      <vt:lpstr>PowerPoint 프레젠테이션</vt:lpstr>
      <vt:lpstr>PowerPoint 프레젠테이션</vt:lpstr>
      <vt:lpstr>3. Paul’s Mission in Thessalonica  </vt:lpstr>
      <vt:lpstr>Church ministry in the cities </vt:lpstr>
      <vt:lpstr>2) Synagogue </vt:lpstr>
      <vt:lpstr>3) Agora, Forum</vt:lpstr>
      <vt:lpstr>M.A.W.L Model</vt:lpstr>
      <vt:lpstr>What we learn from Paul’s mission in Thessalonica</vt:lpstr>
      <vt:lpstr>PowerPoint 프레젠테이션</vt:lpstr>
      <vt:lpstr>PowerPoint 프레젠테이션</vt:lpstr>
      <vt:lpstr>5) Second coming</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6145</cp:revision>
  <cp:lastPrinted>2024-09-02T05:18:28Z</cp:lastPrinted>
  <dcterms:created xsi:type="dcterms:W3CDTF">2002-03-29T13:11:19Z</dcterms:created>
  <dcterms:modified xsi:type="dcterms:W3CDTF">2025-06-29T20:13:49Z</dcterms:modified>
</cp:coreProperties>
</file>