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140" r:id="rId1"/>
  </p:sldMasterIdLst>
  <p:notesMasterIdLst>
    <p:notesMasterId r:id="rId22"/>
  </p:notesMasterIdLst>
  <p:sldIdLst>
    <p:sldId id="14703" r:id="rId2"/>
    <p:sldId id="16970" r:id="rId3"/>
    <p:sldId id="17044" r:id="rId4"/>
    <p:sldId id="17141" r:id="rId5"/>
    <p:sldId id="16972" r:id="rId6"/>
    <p:sldId id="17045" r:id="rId7"/>
    <p:sldId id="17047" r:id="rId8"/>
    <p:sldId id="17048" r:id="rId9"/>
    <p:sldId id="17142" r:id="rId10"/>
    <p:sldId id="17054" r:id="rId11"/>
    <p:sldId id="16976" r:id="rId12"/>
    <p:sldId id="17056" r:id="rId13"/>
    <p:sldId id="17143" r:id="rId14"/>
    <p:sldId id="17067" r:id="rId15"/>
    <p:sldId id="17130" r:id="rId16"/>
    <p:sldId id="17144" r:id="rId17"/>
    <p:sldId id="17145" r:id="rId18"/>
    <p:sldId id="17078" r:id="rId19"/>
    <p:sldId id="17146" r:id="rId20"/>
    <p:sldId id="17136" r:id="rId21"/>
  </p:sldIdLst>
  <p:sldSz cx="12192000" cy="6858000"/>
  <p:notesSz cx="6889750" cy="100187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5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903230"/>
    <a:srgbClr val="FF9900"/>
    <a:srgbClr val="336600"/>
    <a:srgbClr val="3333FF"/>
    <a:srgbClr val="CC00FF"/>
    <a:srgbClr val="FAD925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5276" autoAdjust="0"/>
  </p:normalViewPr>
  <p:slideViewPr>
    <p:cSldViewPr>
      <p:cViewPr varScale="1">
        <p:scale>
          <a:sx n="91" d="100"/>
          <a:sy n="91" d="100"/>
        </p:scale>
        <p:origin x="72" y="3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3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96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56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5559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2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97" y="0"/>
            <a:ext cx="2985559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2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6" y="4758890"/>
            <a:ext cx="5511800" cy="45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02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039"/>
            <a:ext cx="2985559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2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97" y="9516039"/>
            <a:ext cx="2985559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F2C9B25-F653-4D0C-8A3F-9D9BC399A53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9952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FF9B4-7835-48BF-857A-5411E5C133D6}" type="datetimeFigureOut">
              <a:rPr lang="en-US" altLang="ko-KR"/>
              <a:pPr/>
              <a:t>5/8/2025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D7B73-DB09-4F90-8AE2-CEB28F2DB9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395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82938B-D1E6-4685-B6D5-7966126FED94}" type="datetimeFigureOut">
              <a:rPr lang="en-US" altLang="ko-KR"/>
              <a:pPr/>
              <a:t>5/8/2025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4BFD2-0409-4BE0-B252-BDD0FF0271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226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20603-1B9B-462A-BDFE-9F5D896CD6D2}" type="datetimeFigureOut">
              <a:rPr lang="en-US" altLang="ko-KR"/>
              <a:pPr/>
              <a:t>5/8/2025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CEEEF-97EC-4BAE-8CDE-4276CE0ED3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791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6F9C18-D6D2-4D2F-8277-3BDA4E1DDE51}" type="datetimeFigureOut">
              <a:rPr lang="en-US" altLang="ko-KR"/>
              <a:pPr/>
              <a:t>5/8/2025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21770-82AD-4CC1-AA27-18236982BD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884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76F74-13AD-499E-B074-9CA31BEC30AF}" type="datetimeFigureOut">
              <a:rPr lang="en-US" altLang="ko-KR"/>
              <a:pPr/>
              <a:t>5/8/2025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CB138-0FAC-4660-89EE-C6DEA2AFD4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07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EB4C40-7DDE-4D1D-BBB6-486941CAED65}" type="datetimeFigureOut">
              <a:rPr lang="en-US" altLang="ko-KR"/>
              <a:pPr/>
              <a:t>5/8/2025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8E138-3828-4E35-ACDA-6E3A3BED42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959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48C02-A3EE-4DBF-A5C0-40F42E7AB854}" type="datetimeFigureOut">
              <a:rPr lang="en-US" altLang="ko-KR"/>
              <a:pPr/>
              <a:t>5/8/2025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37227-149D-4F6F-9CE8-281EEA890F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54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B8D17-1842-4BBD-BE2B-D7C50F9AF138}" type="datetimeFigureOut">
              <a:rPr lang="en-US" altLang="ko-KR"/>
              <a:pPr/>
              <a:t>5/8/2025</a:t>
            </a:fld>
            <a:endParaRPr lang="en-US" alt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2119-8EC1-4365-9D8C-FC3897569E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500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DDB2A-82DA-4706-8395-99C5CAC542F9}" type="datetimeFigureOut">
              <a:rPr lang="en-US" altLang="ko-KR"/>
              <a:pPr/>
              <a:t>5/8/2025</a:t>
            </a:fld>
            <a:endParaRPr lang="en-US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A1205-C1CE-4FD7-9F42-4CC327A6AB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723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BE1B6A-27BA-460E-A795-1ECF03E59A0D}" type="datetimeFigureOut">
              <a:rPr lang="en-US" altLang="ko-KR"/>
              <a:pPr/>
              <a:t>5/8/2025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8FFE-429F-4FAC-8617-6C62E75739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115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48BFA0-C6FE-4C02-B82A-90BCDF94770C}" type="datetimeFigureOut">
              <a:rPr lang="en-US" altLang="ko-KR"/>
              <a:pPr/>
              <a:t>5/8/2025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19482-F964-434F-9A29-3EBF50F4C03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93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8C830DF-61CF-4BC4-BFBF-04C878F570E7}" type="datetimeFigureOut">
              <a:rPr lang="en-US" altLang="ko-KR"/>
              <a:pPr/>
              <a:t>5/8/2025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C26EE14-D894-4307-8D5C-5F7106E7C1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846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41" r:id="rId1"/>
    <p:sldLayoutId id="2147488142" r:id="rId2"/>
    <p:sldLayoutId id="2147488143" r:id="rId3"/>
    <p:sldLayoutId id="2147488144" r:id="rId4"/>
    <p:sldLayoutId id="2147488145" r:id="rId5"/>
    <p:sldLayoutId id="2147488146" r:id="rId6"/>
    <p:sldLayoutId id="2147488147" r:id="rId7"/>
    <p:sldLayoutId id="2147488148" r:id="rId8"/>
    <p:sldLayoutId id="2147488149" r:id="rId9"/>
    <p:sldLayoutId id="2147488150" r:id="rId10"/>
    <p:sldLayoutId id="214748815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itchFamily="-8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부제 3"/>
          <p:cNvSpPr txBox="1">
            <a:spLocks/>
          </p:cNvSpPr>
          <p:nvPr/>
        </p:nvSpPr>
        <p:spPr bwMode="auto">
          <a:xfrm>
            <a:off x="1199456" y="1628800"/>
            <a:ext cx="878649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None/>
              <a:defRPr/>
            </a:pPr>
            <a:r>
              <a:rPr kumimoji="0" lang="ko-KR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</a:t>
            </a:r>
            <a:r>
              <a:rPr kumimoji="0" lang="en-US" altLang="ko-K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Phillip</a:t>
            </a:r>
            <a:r>
              <a:rPr kumimoji="0" lang="ko-KR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</a:p>
        </p:txBody>
      </p:sp>
      <p:sp>
        <p:nvSpPr>
          <p:cNvPr id="6" name="부제 3">
            <a:extLst>
              <a:ext uri="{FF2B5EF4-FFF2-40B4-BE49-F238E27FC236}">
                <a16:creationId xmlns:a16="http://schemas.microsoft.com/office/drawing/2014/main" id="{13E2923C-A0A9-45C9-84BD-CE30EA8645E5}"/>
              </a:ext>
            </a:extLst>
          </p:cNvPr>
          <p:cNvSpPr txBox="1">
            <a:spLocks/>
          </p:cNvSpPr>
          <p:nvPr/>
        </p:nvSpPr>
        <p:spPr bwMode="auto">
          <a:xfrm>
            <a:off x="3431704" y="3068960"/>
            <a:ext cx="511408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None/>
              <a:defRPr/>
            </a:pPr>
            <a:r>
              <a:rPr kumimoji="0" lang="en-US" altLang="ko-KR" sz="4400" b="0">
                <a:latin typeface="+mn-ea"/>
                <a:ea typeface="+mn-ea"/>
              </a:rPr>
              <a:t>Acts 8:1-40</a:t>
            </a:r>
            <a:endParaRPr kumimoji="0" lang="ko-KR" altLang="en-US" sz="44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373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8BB9D0-96DD-42C5-91D8-6467C2FA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8CC54C69-9D63-48DA-A0A6-06B4F34A6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53916"/>
              </p:ext>
            </p:extLst>
          </p:nvPr>
        </p:nvGraphicFramePr>
        <p:xfrm>
          <a:off x="839416" y="908720"/>
          <a:ext cx="10657183" cy="49837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04424">
                  <a:extLst>
                    <a:ext uri="{9D8B030D-6E8A-4147-A177-3AD203B41FA5}">
                      <a16:colId xmlns:a16="http://schemas.microsoft.com/office/drawing/2014/main" val="470894062"/>
                    </a:ext>
                  </a:extLst>
                </a:gridCol>
                <a:gridCol w="2222727">
                  <a:extLst>
                    <a:ext uri="{9D8B030D-6E8A-4147-A177-3AD203B41FA5}">
                      <a16:colId xmlns:a16="http://schemas.microsoft.com/office/drawing/2014/main" val="1068474619"/>
                    </a:ext>
                  </a:extLst>
                </a:gridCol>
                <a:gridCol w="2381493">
                  <a:extLst>
                    <a:ext uri="{9D8B030D-6E8A-4147-A177-3AD203B41FA5}">
                      <a16:colId xmlns:a16="http://schemas.microsoft.com/office/drawing/2014/main" val="201908033"/>
                    </a:ext>
                  </a:extLst>
                </a:gridCol>
                <a:gridCol w="2143344">
                  <a:extLst>
                    <a:ext uri="{9D8B030D-6E8A-4147-A177-3AD203B41FA5}">
                      <a16:colId xmlns:a16="http://schemas.microsoft.com/office/drawing/2014/main" val="3912931344"/>
                    </a:ext>
                  </a:extLst>
                </a:gridCol>
                <a:gridCol w="1905195">
                  <a:extLst>
                    <a:ext uri="{9D8B030D-6E8A-4147-A177-3AD203B41FA5}">
                      <a16:colId xmlns:a16="http://schemas.microsoft.com/office/drawing/2014/main" val="1384007581"/>
                    </a:ext>
                  </a:extLst>
                </a:gridCol>
              </a:tblGrid>
              <a:tr h="848290">
                <a:tc gridSpan="5">
                  <a:txBody>
                    <a:bodyPr/>
                    <a:lstStyle/>
                    <a:p>
                      <a:pPr algn="l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                                     Bridge Evangelism  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98959"/>
                  </a:ext>
                </a:extLst>
              </a:tr>
              <a:tr h="7358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God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chemeClr val="tx1"/>
                          </a:solidFill>
                        </a:rPr>
                        <a:t>Problem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chemeClr val="tx1"/>
                          </a:solidFill>
                        </a:rPr>
                        <a:t>Solution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chemeClr val="tx1"/>
                          </a:solidFill>
                        </a:rPr>
                        <a:t>Response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>
                          <a:solidFill>
                            <a:schemeClr val="tx1"/>
                          </a:solidFill>
                        </a:rPr>
                        <a:t>Next</a:t>
                      </a:r>
                      <a:r>
                        <a:rPr lang="ko-KR" alt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2400" b="1" dirty="0">
                          <a:solidFill>
                            <a:schemeClr val="tx1"/>
                          </a:solidFill>
                        </a:rPr>
                        <a:t>step</a:t>
                      </a:r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591642"/>
                  </a:ext>
                </a:extLst>
              </a:tr>
              <a:tr h="3399588">
                <a:tc>
                  <a:txBody>
                    <a:bodyPr/>
                    <a:lstStyle/>
                    <a:p>
                      <a:pPr algn="ctr" latinLnBrk="1"/>
                      <a:endParaRPr lang="en-US" altLang="ko-KR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400" b="1" dirty="0">
                          <a:solidFill>
                            <a:schemeClr val="tx1"/>
                          </a:solidFill>
                        </a:rPr>
                        <a:t>John</a:t>
                      </a:r>
                      <a:r>
                        <a:rPr lang="ko-KR" alt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2400" b="1" dirty="0">
                          <a:solidFill>
                            <a:schemeClr val="tx1"/>
                          </a:solidFill>
                        </a:rPr>
                        <a:t>3:16, </a:t>
                      </a:r>
                    </a:p>
                    <a:p>
                      <a:pPr algn="ctr" latinLnBrk="1"/>
                      <a:r>
                        <a:rPr lang="en-US" altLang="ko-KR" sz="2400" b="1" dirty="0">
                          <a:solidFill>
                            <a:schemeClr val="tx1"/>
                          </a:solidFill>
                        </a:rPr>
                        <a:t>John</a:t>
                      </a:r>
                      <a:r>
                        <a:rPr lang="ko-KR" alt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2400" b="1" dirty="0">
                          <a:solidFill>
                            <a:schemeClr val="tx1"/>
                          </a:solidFill>
                        </a:rPr>
                        <a:t>10:10</a:t>
                      </a:r>
                    </a:p>
                    <a:p>
                      <a:pPr algn="ctr" latinLnBrk="1"/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400" b="1" dirty="0">
                          <a:solidFill>
                            <a:schemeClr val="tx1"/>
                          </a:solidFill>
                        </a:rPr>
                        <a:t>Rom</a:t>
                      </a:r>
                      <a:r>
                        <a:rPr lang="ko-KR" alt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2400" b="1" dirty="0">
                          <a:solidFill>
                            <a:schemeClr val="tx1"/>
                          </a:solidFill>
                        </a:rPr>
                        <a:t>3:23, Rom6:23</a:t>
                      </a:r>
                    </a:p>
                    <a:p>
                      <a:pPr algn="ctr" latinLnBrk="1"/>
                      <a:endParaRPr lang="ko-KR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2400" b="1" dirty="0"/>
                    </a:p>
                    <a:p>
                      <a:pPr algn="ctr"/>
                      <a:r>
                        <a:rPr lang="en-US" altLang="ko-KR" sz="2400" b="1" dirty="0"/>
                        <a:t>John</a:t>
                      </a:r>
                      <a:r>
                        <a:rPr lang="ko-KR" altLang="en-US" sz="2400" b="1" dirty="0"/>
                        <a:t> </a:t>
                      </a:r>
                      <a:r>
                        <a:rPr lang="en-US" altLang="ko-KR" sz="2400" b="1" dirty="0"/>
                        <a:t>14:6, Rom</a:t>
                      </a:r>
                      <a:r>
                        <a:rPr lang="ko-KR" altLang="en-US" sz="2400" b="1" dirty="0"/>
                        <a:t> </a:t>
                      </a:r>
                      <a:r>
                        <a:rPr lang="en-US" altLang="ko-KR" sz="2400" b="1" dirty="0"/>
                        <a:t>5:8</a:t>
                      </a:r>
                    </a:p>
                    <a:p>
                      <a:pPr algn="ctr"/>
                      <a:endParaRPr lang="ko-KR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2400" b="1" dirty="0"/>
                    </a:p>
                    <a:p>
                      <a:pPr algn="ctr"/>
                      <a:endParaRPr lang="en-US" altLang="ko-KR" sz="2400" b="1" dirty="0"/>
                    </a:p>
                    <a:p>
                      <a:pPr algn="ctr"/>
                      <a:r>
                        <a:rPr lang="en-US" altLang="ko-KR" sz="2400" b="1" dirty="0"/>
                        <a:t>John 1:12, Eph</a:t>
                      </a:r>
                      <a:r>
                        <a:rPr lang="ko-KR" altLang="en-US" sz="2400" b="1" dirty="0"/>
                        <a:t> </a:t>
                      </a:r>
                      <a:r>
                        <a:rPr lang="en-US" altLang="ko-KR" sz="2400" b="1" dirty="0"/>
                        <a:t>2:8</a:t>
                      </a:r>
                    </a:p>
                    <a:p>
                      <a:pPr algn="ctr"/>
                      <a:endParaRPr lang="ko-KR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="1" dirty="0"/>
                        <a:t>A: Accept</a:t>
                      </a:r>
                    </a:p>
                    <a:p>
                      <a:pPr algn="ctr"/>
                      <a:endParaRPr lang="en-US" altLang="ko-KR" sz="2400" b="1" dirty="0"/>
                    </a:p>
                    <a:p>
                      <a:pPr algn="ctr"/>
                      <a:r>
                        <a:rPr lang="en-US" altLang="ko-KR" sz="2400" b="1" dirty="0"/>
                        <a:t>B: Believe</a:t>
                      </a:r>
                    </a:p>
                    <a:p>
                      <a:pPr algn="ctr"/>
                      <a:endParaRPr lang="en-US" altLang="ko-KR" sz="2400" b="1" dirty="0"/>
                    </a:p>
                    <a:p>
                      <a:pPr algn="ctr"/>
                      <a:r>
                        <a:rPr lang="en-US" altLang="ko-KR" sz="2400" b="1" dirty="0"/>
                        <a:t>C: Commit</a:t>
                      </a:r>
                    </a:p>
                    <a:p>
                      <a:pPr algn="ctr"/>
                      <a:endParaRPr lang="en-US" altLang="ko-KR" sz="2400" b="1" dirty="0"/>
                    </a:p>
                    <a:p>
                      <a:pPr algn="l"/>
                      <a:r>
                        <a:rPr lang="ko-KR" altLang="en-US" sz="2400" b="1" dirty="0"/>
                        <a:t>   </a:t>
                      </a:r>
                      <a:r>
                        <a:rPr lang="en-US" altLang="ko-KR" sz="2400" b="1" dirty="0"/>
                        <a:t>Prayer</a:t>
                      </a:r>
                      <a:endParaRPr lang="ko-KR" altLang="en-US" sz="2400" b="1" dirty="0"/>
                    </a:p>
                    <a:p>
                      <a:pPr algn="ctr"/>
                      <a:endParaRPr lang="ko-KR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5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81D79BD-7628-4C09-8065-D107BA52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28" y="552826"/>
            <a:ext cx="10297144" cy="5752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8874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8BB9D0-96DD-42C5-91D8-6467C2FA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8CC54C69-9D63-48DA-A0A6-06B4F34A6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909700"/>
              </p:ext>
            </p:extLst>
          </p:nvPr>
        </p:nvGraphicFramePr>
        <p:xfrm>
          <a:off x="479376" y="908720"/>
          <a:ext cx="11233248" cy="51845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2694">
                  <a:extLst>
                    <a:ext uri="{9D8B030D-6E8A-4147-A177-3AD203B41FA5}">
                      <a16:colId xmlns:a16="http://schemas.microsoft.com/office/drawing/2014/main" val="470894062"/>
                    </a:ext>
                  </a:extLst>
                </a:gridCol>
                <a:gridCol w="2852889">
                  <a:extLst>
                    <a:ext uri="{9D8B030D-6E8A-4147-A177-3AD203B41FA5}">
                      <a16:colId xmlns:a16="http://schemas.microsoft.com/office/drawing/2014/main" val="1068474619"/>
                    </a:ext>
                  </a:extLst>
                </a:gridCol>
                <a:gridCol w="3056666">
                  <a:extLst>
                    <a:ext uri="{9D8B030D-6E8A-4147-A177-3AD203B41FA5}">
                      <a16:colId xmlns:a16="http://schemas.microsoft.com/office/drawing/2014/main" val="201908033"/>
                    </a:ext>
                  </a:extLst>
                </a:gridCol>
                <a:gridCol w="2750999">
                  <a:extLst>
                    <a:ext uri="{9D8B030D-6E8A-4147-A177-3AD203B41FA5}">
                      <a16:colId xmlns:a16="http://schemas.microsoft.com/office/drawing/2014/main" val="3912931344"/>
                    </a:ext>
                  </a:extLst>
                </a:gridCol>
              </a:tblGrid>
              <a:tr h="774779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                                      Group Evangelism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0798959"/>
                  </a:ext>
                </a:extLst>
              </a:tr>
              <a:tr h="1264027">
                <a:tc>
                  <a:txBody>
                    <a:bodyPr/>
                    <a:lstStyle/>
                    <a:p>
                      <a:pPr algn="ctr" latinLnBrk="1"/>
                      <a:endParaRPr lang="en-US" altLang="ko-KR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Prayer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Relationship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Invitation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Multiplication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591642"/>
                  </a:ext>
                </a:extLst>
              </a:tr>
              <a:tr h="31457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VIP card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chemeClr val="tx1"/>
                          </a:solidFill>
                        </a:rPr>
                        <a:t>P(Pen, pasta, present), S(spend, serve, supply)</a:t>
                      </a:r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/>
                        <a:t>Invite to small group first, then to Church</a:t>
                      </a:r>
                      <a:endParaRPr lang="ko-KR" alt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/>
                        <a:t>Reproduction by discipleship </a:t>
                      </a:r>
                      <a:endParaRPr lang="ko-KR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5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53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96D90F-802F-444E-B215-E64F8D22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2174032" cy="1143000"/>
          </a:xfrm>
        </p:spPr>
        <p:txBody>
          <a:bodyPr/>
          <a:lstStyle/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2) Prayer</a:t>
            </a:r>
          </a:p>
        </p:txBody>
      </p:sp>
      <p:sp>
        <p:nvSpPr>
          <p:cNvPr id="4" name="부제 3">
            <a:extLst>
              <a:ext uri="{FF2B5EF4-FFF2-40B4-BE49-F238E27FC236}">
                <a16:creationId xmlns:a16="http://schemas.microsoft.com/office/drawing/2014/main" id="{744DAF14-1DB3-425B-8235-18689B90F2D0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Mission is the work pf the Holy Spirit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4753494-71B5-4BCB-B75A-26FDDBA15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41933"/>
              </p:ext>
            </p:extLst>
          </p:nvPr>
        </p:nvGraphicFramePr>
        <p:xfrm>
          <a:off x="767408" y="4173101"/>
          <a:ext cx="10729192" cy="2094041"/>
        </p:xfrm>
        <a:graphic>
          <a:graphicData uri="http://schemas.openxmlformats.org/drawingml/2006/table">
            <a:tbl>
              <a:tblPr/>
              <a:tblGrid>
                <a:gridCol w="3478414">
                  <a:extLst>
                    <a:ext uri="{9D8B030D-6E8A-4147-A177-3AD203B41FA5}">
                      <a16:colId xmlns:a16="http://schemas.microsoft.com/office/drawing/2014/main" val="2857249569"/>
                    </a:ext>
                  </a:extLst>
                </a:gridCol>
                <a:gridCol w="3625389">
                  <a:extLst>
                    <a:ext uri="{9D8B030D-6E8A-4147-A177-3AD203B41FA5}">
                      <a16:colId xmlns:a16="http://schemas.microsoft.com/office/drawing/2014/main" val="1234319381"/>
                    </a:ext>
                  </a:extLst>
                </a:gridCol>
                <a:gridCol w="3625389">
                  <a:extLst>
                    <a:ext uri="{9D8B030D-6E8A-4147-A177-3AD203B41FA5}">
                      <a16:colId xmlns:a16="http://schemas.microsoft.com/office/drawing/2014/main" val="424018157"/>
                    </a:ext>
                  </a:extLst>
                </a:gridCol>
              </a:tblGrid>
              <a:tr h="314355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                                             Prayer taught by Jesus </a:t>
                      </a:r>
                      <a:r>
                        <a:rPr lang="en-US" altLang="ko-KR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(3</a:t>
                      </a: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 Prayer)  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470915"/>
                  </a:ext>
                </a:extLst>
              </a:tr>
              <a:tr h="59062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Communication, prayer of heart</a:t>
                      </a:r>
                      <a:endParaRPr lang="en-US" sz="20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Cry, prayer of supplication</a:t>
                      </a:r>
                      <a:endParaRPr lang="en-US" sz="20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Combat, prayer of spiritual fighting</a:t>
                      </a:r>
                      <a:endParaRPr lang="en-US" sz="20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745657"/>
                  </a:ext>
                </a:extLst>
              </a:tr>
              <a:tr h="103902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마</a:t>
                      </a:r>
                      <a:r>
                        <a:rPr lang="en-US" altLang="ko-KR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6:1-9. </a:t>
                      </a:r>
                      <a:r>
                        <a:rPr 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in the closet, in secret</a:t>
                      </a:r>
                      <a:endParaRPr lang="en-US" sz="20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Pray with God</a:t>
                      </a:r>
                      <a:endParaRPr lang="en-US" sz="20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마</a:t>
                      </a:r>
                      <a:r>
                        <a:rPr lang="en-US" altLang="ko-KR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7:7-8 </a:t>
                      </a:r>
                      <a:r>
                        <a:rPr 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Ask, Seek, and knock</a:t>
                      </a:r>
                      <a:endParaRPr lang="en-US" sz="20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Pray to God</a:t>
                      </a:r>
                      <a:endParaRPr lang="en-US" sz="20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마</a:t>
                      </a:r>
                      <a:r>
                        <a:rPr lang="en-US" altLang="ko-KR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12:28-29 </a:t>
                      </a: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Bind the strong man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Pray as God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56003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BB4D315-5049-40D8-A179-272A64CD0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1130627"/>
            <a:ext cx="1101722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Mission is the work of the Holy Spirit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dirty="0">
                <a:solidFill>
                  <a:srgbClr val="000000"/>
                </a:solidFill>
                <a:ea typeface="맑은 고딕" panose="020B0503020000020004" pitchFamily="50" charset="-127"/>
                <a:cs typeface="Arial" panose="020B0604020202020204" pitchFamily="34" charset="0"/>
              </a:rPr>
              <a:t>. Go to Gaza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. Go to the Chariot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dirty="0">
                <a:solidFill>
                  <a:srgbClr val="000000"/>
                </a:solidFill>
                <a:ea typeface="맑은 고딕" panose="020B0503020000020004" pitchFamily="50" charset="-127"/>
                <a:cs typeface="Arial" panose="020B0604020202020204" pitchFamily="34" charset="0"/>
              </a:rPr>
              <a:t>. Speak to him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(2) Prayer taught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 by Jesus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  <a:t> 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ED77967-5D4B-4073-8735-897CD61A6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123604"/>
            <a:ext cx="3960440" cy="242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0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8257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1055440" y="5601191"/>
            <a:ext cx="1036915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800" dirty="0" err="1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Staney</a:t>
            </a:r>
            <a:r>
              <a:rPr kumimoji="0" lang="en-US" altLang="ko-KR" sz="4800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Jones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48A76F1-D92B-4976-ADA2-904F420C4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836712"/>
            <a:ext cx="4536504" cy="439409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739C9E0-B3E6-4062-BA04-06536896BF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96" y="787695"/>
            <a:ext cx="3590600" cy="43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02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0B4FBF-CD17-4DB2-9544-A0ED8A16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Ephesians</a:t>
            </a:r>
            <a:r>
              <a:rPr lang="ko-KR" altLang="en-US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36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1:19, “</a:t>
            </a:r>
            <a:r>
              <a:rPr lang="en-US" altLang="ko-KR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And</a:t>
            </a:r>
            <a:r>
              <a:rPr lang="ko-KR" altLang="en-US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his </a:t>
            </a:r>
            <a:r>
              <a:rPr lang="en-US" altLang="ko-KR" sz="3600" b="1" u="sng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incomparably (immeasurably) </a:t>
            </a:r>
            <a:r>
              <a:rPr lang="en-US" altLang="ko-KR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great power for us whop believe. That</a:t>
            </a:r>
            <a:r>
              <a:rPr lang="ko-KR" altLang="en-US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power</a:t>
            </a:r>
            <a:r>
              <a:rPr lang="ko-KR" altLang="en-US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is</a:t>
            </a:r>
            <a:r>
              <a:rPr lang="ko-KR" altLang="en-US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the</a:t>
            </a:r>
            <a:r>
              <a:rPr lang="ko-KR" altLang="en-US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same</a:t>
            </a:r>
            <a:r>
              <a:rPr lang="ko-KR" altLang="en-US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as</a:t>
            </a:r>
            <a:r>
              <a:rPr lang="ko-KR" altLang="en-US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the</a:t>
            </a:r>
            <a:r>
              <a:rPr lang="ko-KR" altLang="en-US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mighty</a:t>
            </a:r>
            <a:r>
              <a:rPr lang="ko-KR" altLang="en-US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3600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strength)</a:t>
            </a:r>
          </a:p>
          <a:p>
            <a:endParaRPr lang="en-US" altLang="ko-KR" sz="3600" kern="100" spc="0" dirty="0">
              <a:solidFill>
                <a:srgbClr val="000000"/>
              </a:solidFill>
              <a:effectLst/>
              <a:latin typeface="Arial" panose="020B0604020202020204" pitchFamily="34" charset="0"/>
              <a:ea typeface="함초롬돋움" panose="020B0604000101010101" pitchFamily="50" charset="-127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42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E3CBAF-DEE3-4689-B99E-9C52DCCA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275167"/>
            <a:ext cx="1800200" cy="1143000"/>
          </a:xfrm>
        </p:spPr>
        <p:txBody>
          <a:bodyPr/>
          <a:lstStyle/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3) Word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141559-233E-4202-A07F-FB497A602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268760"/>
            <a:ext cx="7056784" cy="4525433"/>
          </a:xfrm>
        </p:spPr>
        <p:txBody>
          <a:bodyPr/>
          <a:lstStyle/>
          <a:p>
            <a:pPr marR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arenBoth"/>
            </a:pPr>
            <a:r>
              <a:rPr lang="en-US" sz="20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Bible is the Word of God</a:t>
            </a: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Acts 8:27-28, "And he got up and went and saw an Ethiopian eunuch, a treasurer under Candace, queen of the Ethiopians, who had come to Jerusalem to worship, and was returning, sitting in his chariot, reading the prophet Isaiah.“</a:t>
            </a: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(2) Hand of Word</a:t>
            </a:r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4547CE4-5977-46C7-95CB-BE1B39B0C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62" y="1268760"/>
            <a:ext cx="3456384" cy="2304256"/>
          </a:xfrm>
          <a:prstGeom prst="rect">
            <a:avLst/>
          </a:prstGeom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F4556C49-B85F-4600-9335-A86F0612D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19785"/>
              </p:ext>
            </p:extLst>
          </p:nvPr>
        </p:nvGraphicFramePr>
        <p:xfrm>
          <a:off x="1154176" y="4224549"/>
          <a:ext cx="10513170" cy="2307473"/>
        </p:xfrm>
        <a:graphic>
          <a:graphicData uri="http://schemas.openxmlformats.org/drawingml/2006/table">
            <a:tbl>
              <a:tblPr/>
              <a:tblGrid>
                <a:gridCol w="2102634">
                  <a:extLst>
                    <a:ext uri="{9D8B030D-6E8A-4147-A177-3AD203B41FA5}">
                      <a16:colId xmlns:a16="http://schemas.microsoft.com/office/drawing/2014/main" val="385509003"/>
                    </a:ext>
                  </a:extLst>
                </a:gridCol>
                <a:gridCol w="2102634">
                  <a:extLst>
                    <a:ext uri="{9D8B030D-6E8A-4147-A177-3AD203B41FA5}">
                      <a16:colId xmlns:a16="http://schemas.microsoft.com/office/drawing/2014/main" val="2578712277"/>
                    </a:ext>
                  </a:extLst>
                </a:gridCol>
                <a:gridCol w="2102634">
                  <a:extLst>
                    <a:ext uri="{9D8B030D-6E8A-4147-A177-3AD203B41FA5}">
                      <a16:colId xmlns:a16="http://schemas.microsoft.com/office/drawing/2014/main" val="3988677755"/>
                    </a:ext>
                  </a:extLst>
                </a:gridCol>
                <a:gridCol w="2102634">
                  <a:extLst>
                    <a:ext uri="{9D8B030D-6E8A-4147-A177-3AD203B41FA5}">
                      <a16:colId xmlns:a16="http://schemas.microsoft.com/office/drawing/2014/main" val="3701796060"/>
                    </a:ext>
                  </a:extLst>
                </a:gridCol>
                <a:gridCol w="2102634">
                  <a:extLst>
                    <a:ext uri="{9D8B030D-6E8A-4147-A177-3AD203B41FA5}">
                      <a16:colId xmlns:a16="http://schemas.microsoft.com/office/drawing/2014/main" val="2459225225"/>
                    </a:ext>
                  </a:extLst>
                </a:gridCol>
              </a:tblGrid>
              <a:tr h="465918">
                <a:tc gridSpan="5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                                                           </a:t>
                      </a: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Hand of Word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2001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Hearing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Reading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Studying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Meditation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Memory</a:t>
                      </a: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626794"/>
                  </a:ext>
                </a:extLst>
              </a:tr>
              <a:tr h="63058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Rom 10:17</a:t>
                      </a: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Rev. 1:3</a:t>
                      </a: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Act 17:11</a:t>
                      </a: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Ps 1:2</a:t>
                      </a: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시</a:t>
                      </a:r>
                      <a:r>
                        <a:rPr lang="en-US" sz="20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Ps 119:9,11</a:t>
                      </a: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87638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7DCE5D28-98A0-4835-8B5E-F9A4392BA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0206" y="3861334"/>
            <a:ext cx="136761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29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E47A42-EE29-4274-A103-58DE9E4F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How can we read the Bible?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B34806EE-A8BD-4612-B2E9-7CCC5E0D8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266920"/>
              </p:ext>
            </p:extLst>
          </p:nvPr>
        </p:nvGraphicFramePr>
        <p:xfrm>
          <a:off x="839416" y="1988840"/>
          <a:ext cx="10742985" cy="3024336"/>
        </p:xfrm>
        <a:graphic>
          <a:graphicData uri="http://schemas.openxmlformats.org/drawingml/2006/table">
            <a:tbl>
              <a:tblPr/>
              <a:tblGrid>
                <a:gridCol w="3580995">
                  <a:extLst>
                    <a:ext uri="{9D8B030D-6E8A-4147-A177-3AD203B41FA5}">
                      <a16:colId xmlns:a16="http://schemas.microsoft.com/office/drawing/2014/main" val="1484718396"/>
                    </a:ext>
                  </a:extLst>
                </a:gridCol>
                <a:gridCol w="3580995">
                  <a:extLst>
                    <a:ext uri="{9D8B030D-6E8A-4147-A177-3AD203B41FA5}">
                      <a16:colId xmlns:a16="http://schemas.microsoft.com/office/drawing/2014/main" val="217658454"/>
                    </a:ext>
                  </a:extLst>
                </a:gridCol>
                <a:gridCol w="3580995">
                  <a:extLst>
                    <a:ext uri="{9D8B030D-6E8A-4147-A177-3AD203B41FA5}">
                      <a16:colId xmlns:a16="http://schemas.microsoft.com/office/drawing/2014/main" val="24577733"/>
                    </a:ext>
                  </a:extLst>
                </a:gridCol>
              </a:tblGrid>
              <a:tr h="77969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Observation</a:t>
                      </a:r>
                      <a:endParaRPr lang="en-US" sz="2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Interpretation</a:t>
                      </a:r>
                      <a:endParaRPr lang="en-US" sz="2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Application</a:t>
                      </a:r>
                      <a:endParaRPr lang="en-US" sz="2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943059"/>
                  </a:ext>
                </a:extLst>
              </a:tr>
              <a:tr h="146493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What is this?</a:t>
                      </a:r>
                      <a:endParaRPr lang="en-US" sz="2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What does it mean?</a:t>
                      </a:r>
                      <a:endParaRPr lang="en-US" sz="2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How do we apply the Word into our life?</a:t>
                      </a:r>
                      <a:endParaRPr lang="en-US" sz="2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831122"/>
                  </a:ext>
                </a:extLst>
              </a:tr>
              <a:tr h="77969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Understanding</a:t>
                      </a:r>
                      <a:endParaRPr lang="en-US" sz="2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Meaning</a:t>
                      </a:r>
                      <a:endParaRPr lang="en-US" sz="2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Practice into Life</a:t>
                      </a:r>
                      <a:endParaRPr lang="en-US" sz="2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12052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D889D1F-4208-40B3-BEA1-A67D499C0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8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8BB9D0-96DD-42C5-91D8-6467C2FA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15266-0A27-4DC9-9579-AE1983D99097}"/>
              </a:ext>
            </a:extLst>
          </p:cNvPr>
          <p:cNvSpPr txBox="1"/>
          <p:nvPr/>
        </p:nvSpPr>
        <p:spPr>
          <a:xfrm>
            <a:off x="695400" y="1801852"/>
            <a:ext cx="10801200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>
                <a:solidFill>
                  <a:srgbClr val="FFFF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Acts</a:t>
            </a:r>
            <a:r>
              <a:rPr kumimoji="1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lang="en-US" altLang="ko-KR" sz="4400" dirty="0">
                <a:solidFill>
                  <a:srgbClr val="FFFF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:35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Then Philip began with that very message of Scripture and told him the good news about Jesus</a:t>
            </a:r>
          </a:p>
        </p:txBody>
      </p:sp>
    </p:spTree>
    <p:extLst>
      <p:ext uri="{BB962C8B-B14F-4D97-AF65-F5344CB8AC3E}">
        <p14:creationId xmlns:p14="http://schemas.microsoft.com/office/powerpoint/2010/main" val="3177837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4A2286-2873-4DEA-B961-840234D9B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670976" cy="1143000"/>
          </a:xfrm>
        </p:spPr>
        <p:txBody>
          <a:bodyPr/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3. Be Witnesses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20AD8F3-938E-496E-8CD1-3547D15C2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649103"/>
              </p:ext>
            </p:extLst>
          </p:nvPr>
        </p:nvGraphicFramePr>
        <p:xfrm>
          <a:off x="767406" y="3789040"/>
          <a:ext cx="7992890" cy="2526919"/>
        </p:xfrm>
        <a:graphic>
          <a:graphicData uri="http://schemas.openxmlformats.org/drawingml/2006/table">
            <a:tbl>
              <a:tblPr/>
              <a:tblGrid>
                <a:gridCol w="3996445">
                  <a:extLst>
                    <a:ext uri="{9D8B030D-6E8A-4147-A177-3AD203B41FA5}">
                      <a16:colId xmlns:a16="http://schemas.microsoft.com/office/drawing/2014/main" val="2162879925"/>
                    </a:ext>
                  </a:extLst>
                </a:gridCol>
                <a:gridCol w="3996445">
                  <a:extLst>
                    <a:ext uri="{9D8B030D-6E8A-4147-A177-3AD203B41FA5}">
                      <a16:colId xmlns:a16="http://schemas.microsoft.com/office/drawing/2014/main" val="1999885512"/>
                    </a:ext>
                  </a:extLst>
                </a:gridCol>
              </a:tblGrid>
              <a:tr h="24690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Die (I have died with Christ)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Live (I live with Christ) 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615516"/>
                  </a:ext>
                </a:extLst>
              </a:tr>
              <a:tr h="208968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 . Take off your clothes, anoint yourself with oil, and go into the water.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Immerse yourself in water.</a:t>
                      </a:r>
                      <a:endParaRPr lang="en-US" sz="16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.Put on your clothes (baptismal clothes) and come out of the water (Gal. 3:27).</a:t>
                      </a:r>
                      <a:endParaRPr lang="en-US" sz="16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Make the sign of the cross (1 Cor. 1:4).</a:t>
                      </a:r>
                      <a:endParaRPr lang="en-US" sz="16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Receive the anointing oil.</a:t>
                      </a:r>
                      <a:endParaRPr lang="en-US" sz="16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Receive candles.</a:t>
                      </a:r>
                      <a:endParaRPr lang="en-US" sz="16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Participate in the Eucharist and receive bread and wine.</a:t>
                      </a:r>
                      <a:endParaRPr lang="en-US" sz="16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50567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3B1413E-3DED-4322-AB46-01B548C40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65981" y="2984500"/>
            <a:ext cx="182901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7E6FD85C-C8D5-4E0B-9EFB-6FE6CFDD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150696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u="sng" dirty="0"/>
              <a:t>Personal Change</a:t>
            </a:r>
          </a:p>
          <a:p>
            <a:pPr>
              <a:buAutoNum type="arabicParenBoth"/>
            </a:pPr>
            <a:r>
              <a:rPr lang="en-US" sz="1800" kern="10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Baptism</a:t>
            </a:r>
          </a:p>
          <a:p>
            <a:pPr marL="0" indent="0">
              <a:buNone/>
            </a:pPr>
            <a:r>
              <a:rPr lang="en-US" sz="1800" kern="10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Acts 8:36, “As they went along the road, they came to some water. The eunuch said, ‘Look! Here is water! What prevents me from being baptized?’ </a:t>
            </a:r>
            <a:endParaRPr lang="en-US" sz="1800" kern="100" spc="0" dirty="0">
              <a:solidFill>
                <a:srgbClr val="000000"/>
              </a:solidFill>
              <a:effectLst/>
              <a:latin typeface="맑은 고딕" panose="020B0503020000020004" pitchFamily="50" charset="-127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5BB5C1D-D029-42F4-A5E3-F6FC7311A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596214"/>
            <a:ext cx="2929508" cy="25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8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4" y="1058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1259124" y="5902022"/>
            <a:ext cx="964907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40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Jimma</a:t>
            </a:r>
            <a:r>
              <a:rPr kumimoji="0" lang="ko-KR" altLang="en-US" sz="4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4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Seminary</a:t>
            </a:r>
            <a:r>
              <a:rPr kumimoji="0" lang="ko-KR" altLang="en-US" sz="4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4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(Ethiopia)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A87D9D2-6E6B-4112-A46F-2007A163B7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9496" y="168767"/>
            <a:ext cx="9217024" cy="573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67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99945A-4E35-4F77-8E36-D0DD37CDD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71" y="692696"/>
            <a:ext cx="4827150" cy="5648090"/>
          </a:xfrm>
        </p:spPr>
        <p:txBody>
          <a:bodyPr/>
          <a:lstStyle/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ko-KR" sz="3600" u="sng" kern="100" dirty="0">
                <a:solidFill>
                  <a:srgbClr val="000000"/>
                </a:solidFill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2</a:t>
            </a:r>
            <a:r>
              <a:rPr lang="en-US" altLang="ko-KR" sz="3600" u="sng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) Historical </a:t>
            </a:r>
            <a:r>
              <a:rPr lang="ko-KR" altLang="en-US" sz="3600" u="sng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3600" u="sng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Changes </a:t>
            </a: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altLang="ko-KR" sz="3600" kern="100" dirty="0">
              <a:solidFill>
                <a:srgbClr val="000000"/>
              </a:solidFill>
              <a:latin typeface="Arial" panose="020B0604020202020204" pitchFamily="34" charset="0"/>
              <a:ea typeface="함초롬돋움" panose="020B0604000101010101" pitchFamily="50" charset="-127"/>
              <a:cs typeface="Arial" panose="020B0604020202020204" pitchFamily="34" charset="0"/>
            </a:endParaRPr>
          </a:p>
          <a:p>
            <a:pPr marL="514350" marR="0" indent="-51435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arenBoth"/>
            </a:pPr>
            <a:r>
              <a:rPr lang="en-US" altLang="ko-KR" sz="28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Ethiopia became the first Christian country in 330 A.D.</a:t>
            </a:r>
          </a:p>
          <a:p>
            <a:pPr marL="514350" marR="0" indent="-51435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arenBoth"/>
            </a:pPr>
            <a:endParaRPr lang="ko-KR" altLang="en-US" sz="2800" kern="10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fontAlgn="base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ko-KR" sz="2800" kern="10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함초롬돋움" panose="020B0604000101010101" pitchFamily="50" charset="-127"/>
                <a:cs typeface="Arial" panose="020B0604020202020204" pitchFamily="34" charset="0"/>
              </a:rPr>
              <a:t>(2) Africa became the center of world Christianity for 500 years </a:t>
            </a:r>
            <a:endParaRPr lang="ko-KR" altLang="en-US" sz="2800" kern="10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8625126-6C22-47E4-8DFC-A5C30E9B9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052736"/>
            <a:ext cx="5259197" cy="49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4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7589245" y="1844824"/>
            <a:ext cx="432856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Shepherd and Coffee</a:t>
            </a:r>
            <a:r>
              <a:rPr kumimoji="0" lang="ko-KR" altLang="en-US" sz="4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4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en-US" altLang="ko-KR" sz="4800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Kaffa</a:t>
            </a:r>
            <a:r>
              <a:rPr kumimoji="0" lang="en-US" altLang="ko-KR" sz="4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Ethiopia)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D1F2B47-6283-4F27-8F09-2D79F6C75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9616" y="942252"/>
            <a:ext cx="6597352" cy="49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8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1A0B2F-102E-44C9-963D-1CB3153C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Synopsis of the story of Phillip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7608622E-4418-4A17-A728-4EAE63D36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735535"/>
              </p:ext>
            </p:extLst>
          </p:nvPr>
        </p:nvGraphicFramePr>
        <p:xfrm>
          <a:off x="1127448" y="1693334"/>
          <a:ext cx="10513170" cy="3895906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99343731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52456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7369221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198160971"/>
                    </a:ext>
                  </a:extLst>
                </a:gridCol>
                <a:gridCol w="3600402">
                  <a:extLst>
                    <a:ext uri="{9D8B030D-6E8A-4147-A177-3AD203B41FA5}">
                      <a16:colId xmlns:a16="http://schemas.microsoft.com/office/drawing/2014/main" val="2808065515"/>
                    </a:ext>
                  </a:extLst>
                </a:gridCol>
              </a:tblGrid>
              <a:tr h="103744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Go</a:t>
                      </a:r>
                      <a:endParaRPr lang="en-US" sz="2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   By the power of Holy Spirit</a:t>
                      </a:r>
                      <a:endParaRPr lang="en-US" sz="2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Be witnesses</a:t>
                      </a:r>
                      <a:endParaRPr lang="en-US" sz="2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407485"/>
                  </a:ext>
                </a:extLst>
              </a:tr>
              <a:tr h="285846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Scattered</a:t>
                      </a:r>
                      <a:endParaRPr lang="en-US" sz="2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Evangelism</a:t>
                      </a:r>
                      <a:endParaRPr lang="en-US" sz="2800" kern="100" spc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Prayer</a:t>
                      </a:r>
                      <a:endParaRPr lang="en-US" sz="2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Word</a:t>
                      </a:r>
                      <a:endParaRPr lang="en-US" sz="2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Personal and historical transformation</a:t>
                      </a:r>
                      <a:endParaRPr lang="en-US" sz="2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4274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1FE2F51-72F1-4A0C-90D1-17648884B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3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1487488" y="2688357"/>
            <a:ext cx="993710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1. Go (Those who are scattered)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47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8BB9D0-96DD-42C5-91D8-6467C2FA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65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15266-0A27-4DC9-9579-AE1983D99097}"/>
              </a:ext>
            </a:extLst>
          </p:cNvPr>
          <p:cNvSpPr txBox="1"/>
          <p:nvPr/>
        </p:nvSpPr>
        <p:spPr>
          <a:xfrm>
            <a:off x="695400" y="807676"/>
            <a:ext cx="10801200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>
                <a:solidFill>
                  <a:srgbClr val="FFFF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Acts</a:t>
            </a:r>
            <a:r>
              <a:rPr kumimoji="1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8:1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On that day a great persecution broke out against the church in Jerusalem and all except the apostles were scattered throughout Judea and Samaria</a:t>
            </a:r>
            <a:r>
              <a:rPr lang="en-US" altLang="ko-KR" sz="44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1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6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8BB9D0-96DD-42C5-91D8-6467C2FA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8CC54C69-9D63-48DA-A0A6-06B4F34A6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820"/>
              </p:ext>
            </p:extLst>
          </p:nvPr>
        </p:nvGraphicFramePr>
        <p:xfrm>
          <a:off x="983432" y="1196752"/>
          <a:ext cx="10458849" cy="41716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60226">
                  <a:extLst>
                    <a:ext uri="{9D8B030D-6E8A-4147-A177-3AD203B41FA5}">
                      <a16:colId xmlns:a16="http://schemas.microsoft.com/office/drawing/2014/main" val="470894062"/>
                    </a:ext>
                  </a:extLst>
                </a:gridCol>
                <a:gridCol w="5598623">
                  <a:extLst>
                    <a:ext uri="{9D8B030D-6E8A-4147-A177-3AD203B41FA5}">
                      <a16:colId xmlns:a16="http://schemas.microsoft.com/office/drawing/2014/main" val="1068474619"/>
                    </a:ext>
                  </a:extLst>
                </a:gridCol>
              </a:tblGrid>
              <a:tr h="857185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                        </a:t>
                      </a:r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Scattered Christians in the early Church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chemeClr val="tx1"/>
                          </a:solidFill>
                        </a:rPr>
                        <a:t>히브리적 사랑</a:t>
                      </a:r>
                      <a:endParaRPr lang="en-US" altLang="ko-KR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98959"/>
                  </a:ext>
                </a:extLst>
              </a:tr>
              <a:tr h="13783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ko-KR" alt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3600" b="1" dirty="0">
                          <a:solidFill>
                            <a:schemeClr val="tx1"/>
                          </a:solidFill>
                        </a:rPr>
                        <a:t>Israel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Out of Israel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57885"/>
                  </a:ext>
                </a:extLst>
              </a:tr>
              <a:tr h="1936098">
                <a:tc>
                  <a:txBody>
                    <a:bodyPr/>
                    <a:lstStyle/>
                    <a:p>
                      <a:pPr algn="ctr" latinLnBrk="1"/>
                      <a:endParaRPr lang="en-US" altLang="ko-KR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Jude, Samaria, Nazareth Nazarene (Acts 24:5)</a:t>
                      </a:r>
                    </a:p>
                    <a:p>
                      <a:pPr algn="ctr" latinLnBrk="1"/>
                      <a:endParaRPr lang="ko-KR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Pella, Negev, Antioch</a:t>
                      </a:r>
                    </a:p>
                    <a:p>
                      <a:pPr algn="ctr" latinLnBrk="1"/>
                      <a:endParaRPr lang="ko-KR" alt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Christian</a:t>
                      </a:r>
                      <a:r>
                        <a:rPr lang="ko-KR" alt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3200" b="1" dirty="0">
                          <a:solidFill>
                            <a:schemeClr val="tx1"/>
                          </a:solidFill>
                        </a:rPr>
                        <a:t>(Acts11:26)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638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77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B7092C-2E24-4E95-AD28-981E999A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부제 3">
            <a:extLst>
              <a:ext uri="{FF2B5EF4-FFF2-40B4-BE49-F238E27FC236}">
                <a16:creationId xmlns:a16="http://schemas.microsoft.com/office/drawing/2014/main" id="{944BC172-237B-44ED-9911-240295C94CE5}"/>
              </a:ext>
            </a:extLst>
          </p:cNvPr>
          <p:cNvSpPr txBox="1">
            <a:spLocks/>
          </p:cNvSpPr>
          <p:nvPr/>
        </p:nvSpPr>
        <p:spPr bwMode="auto">
          <a:xfrm>
            <a:off x="1127448" y="5802632"/>
            <a:ext cx="964907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4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Cave</a:t>
            </a:r>
            <a:r>
              <a:rPr kumimoji="0" lang="ko-KR" altLang="en-US" sz="4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4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</a:t>
            </a:r>
            <a:r>
              <a:rPr kumimoji="0" lang="ko-KR" altLang="en-US" sz="4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40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Nazareth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15EC8B8-0DF2-4B26-9136-AD92531F7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32" y="638119"/>
            <a:ext cx="4824536" cy="488643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B1B1CA0-8486-4157-8672-3E6298DAF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6" y="638119"/>
            <a:ext cx="5728184" cy="488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3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AD60EF-8986-4169-BF86-B6DDB1CE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2. By the power of Holy Spirit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562C57-F97E-4EAF-B2F6-625E09724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1) Evangelism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3578DE9-19C2-4C99-9656-69411EAC8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5252"/>
              </p:ext>
            </p:extLst>
          </p:nvPr>
        </p:nvGraphicFramePr>
        <p:xfrm>
          <a:off x="839416" y="2424928"/>
          <a:ext cx="10972800" cy="1170760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1943113139"/>
                    </a:ext>
                  </a:extLst>
                </a:gridCol>
              </a:tblGrid>
              <a:tr h="117076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Act 1:8 Be my witnesses --------------------------------&gt; Act 8:1 scattered </a:t>
                      </a:r>
                      <a:endParaRPr lang="en-US" sz="28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371487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FD113A9-4CD6-4D0C-B4A7-4CB6B5AFF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4" y="21328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FC43FA4E-D324-4083-B9AB-1B73DCD25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9031"/>
              </p:ext>
            </p:extLst>
          </p:nvPr>
        </p:nvGraphicFramePr>
        <p:xfrm>
          <a:off x="875420" y="4351597"/>
          <a:ext cx="10900791" cy="1392685"/>
        </p:xfrm>
        <a:graphic>
          <a:graphicData uri="http://schemas.openxmlformats.org/drawingml/2006/table">
            <a:tbl>
              <a:tblPr/>
              <a:tblGrid>
                <a:gridCol w="3577681">
                  <a:extLst>
                    <a:ext uri="{9D8B030D-6E8A-4147-A177-3AD203B41FA5}">
                      <a16:colId xmlns:a16="http://schemas.microsoft.com/office/drawing/2014/main" val="2276966312"/>
                    </a:ext>
                  </a:extLst>
                </a:gridCol>
                <a:gridCol w="3661555">
                  <a:extLst>
                    <a:ext uri="{9D8B030D-6E8A-4147-A177-3AD203B41FA5}">
                      <a16:colId xmlns:a16="http://schemas.microsoft.com/office/drawing/2014/main" val="3125427504"/>
                    </a:ext>
                  </a:extLst>
                </a:gridCol>
                <a:gridCol w="3661555">
                  <a:extLst>
                    <a:ext uri="{9D8B030D-6E8A-4147-A177-3AD203B41FA5}">
                      <a16:colId xmlns:a16="http://schemas.microsoft.com/office/drawing/2014/main" val="1926966615"/>
                    </a:ext>
                  </a:extLst>
                </a:gridCol>
              </a:tblGrid>
              <a:tr h="58957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Proclamation</a:t>
                      </a:r>
                      <a:endParaRPr lang="en-US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Persuasion </a:t>
                      </a:r>
                      <a:endParaRPr lang="en-US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Power</a:t>
                      </a:r>
                      <a:endParaRPr lang="en-US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70881"/>
                  </a:ext>
                </a:extLst>
              </a:tr>
              <a:tr h="8031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Declaring with Words (Peter, Act 2:14)</a:t>
                      </a:r>
                      <a:endParaRPr lang="en-US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Explaining in detail (Apollo, Act 18:26)</a:t>
                      </a:r>
                      <a:endParaRPr lang="en-US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Showing miracles with signs (Paul, Act13:9)</a:t>
                      </a:r>
                      <a:endParaRPr lang="en-US" sz="2400" kern="10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770" marR="64770" marT="17780" marB="1778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829667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6DA3A475-0D77-4807-8A64-113247D7A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3595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81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68408</TotalTime>
  <Words>666</Words>
  <Application>Microsoft Office PowerPoint</Application>
  <PresentationFormat>와이드스크린</PresentationFormat>
  <Paragraphs>140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굴림</vt:lpstr>
      <vt:lpstr>맑은 고딕</vt:lpstr>
      <vt:lpstr>함초롬바탕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Synopsis of the story of Phillip</vt:lpstr>
      <vt:lpstr>PowerPoint 프레젠테이션</vt:lpstr>
      <vt:lpstr>PowerPoint 프레젠테이션</vt:lpstr>
      <vt:lpstr>PowerPoint 프레젠테이션</vt:lpstr>
      <vt:lpstr>PowerPoint 프레젠테이션</vt:lpstr>
      <vt:lpstr>2. By the power of Holy Spirit</vt:lpstr>
      <vt:lpstr>PowerPoint 프레젠테이션</vt:lpstr>
      <vt:lpstr>PowerPoint 프레젠테이션</vt:lpstr>
      <vt:lpstr>PowerPoint 프레젠테이션</vt:lpstr>
      <vt:lpstr>2) Prayer</vt:lpstr>
      <vt:lpstr>PowerPoint 프레젠테이션</vt:lpstr>
      <vt:lpstr>PowerPoint 프레젠테이션</vt:lpstr>
      <vt:lpstr>3) Word</vt:lpstr>
      <vt:lpstr>How can we read the Bible?</vt:lpstr>
      <vt:lpstr>PowerPoint 프레젠테이션</vt:lpstr>
      <vt:lpstr>3. Be Witnesses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이윤재목사</cp:lastModifiedBy>
  <cp:revision>6086</cp:revision>
  <cp:lastPrinted>2024-09-02T05:18:28Z</cp:lastPrinted>
  <dcterms:created xsi:type="dcterms:W3CDTF">2002-03-29T13:11:19Z</dcterms:created>
  <dcterms:modified xsi:type="dcterms:W3CDTF">2025-05-08T10:05:51Z</dcterms:modified>
</cp:coreProperties>
</file>